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  <p:sldMasterId id="2147483649" r:id="rId3"/>
    <p:sldMasterId id="2147483652" r:id="rId4"/>
    <p:sldMasterId id="2147483655" r:id="rId5"/>
    <p:sldMasterId id="2147483667" r:id="rId6"/>
    <p:sldMasterId id="2147483676" r:id="rId7"/>
    <p:sldMasterId id="2147483686" r:id="rId8"/>
    <p:sldMasterId id="2147483688" r:id="rId9"/>
  </p:sldMasterIdLst>
  <p:notesMasterIdLst>
    <p:notesMasterId r:id="rId11"/>
  </p:notesMasterIdLst>
  <p:handoutMasterIdLst>
    <p:handoutMasterId r:id="rId16"/>
  </p:handoutMasterIdLst>
  <p:sldIdLst>
    <p:sldId id="300" r:id="rId10"/>
    <p:sldId id="376" r:id="rId12"/>
    <p:sldId id="378" r:id="rId13"/>
    <p:sldId id="379" r:id="rId14"/>
    <p:sldId id="377" r:id="rId15"/>
  </p:sldIdLst>
  <p:sldSz cx="9144000" cy="5143500" type="screen16x9"/>
  <p:notesSz cx="6858000" cy="9144000"/>
  <p:custDataLst>
    <p:tags r:id="rId20"/>
  </p:custData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53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55A11"/>
    <a:srgbClr val="D11805"/>
    <a:srgbClr val="7C7C7C"/>
    <a:srgbClr val="222A35"/>
    <a:srgbClr val="004479"/>
    <a:srgbClr val="0DD2D9"/>
    <a:srgbClr val="D7A800"/>
    <a:srgbClr val="D6D6D6"/>
    <a:srgbClr val="AA7900"/>
    <a:srgbClr val="009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624" autoAdjust="0"/>
    <p:restoredTop sz="95026" autoAdjust="0"/>
  </p:normalViewPr>
  <p:slideViewPr>
    <p:cSldViewPr showGuides="1">
      <p:cViewPr varScale="1">
        <p:scale>
          <a:sx n="109" d="100"/>
          <a:sy n="109" d="100"/>
        </p:scale>
        <p:origin x="797" y="72"/>
      </p:cViewPr>
      <p:guideLst>
        <p:guide orient="horz" pos="1853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141" d="100"/>
          <a:sy n="141" d="100"/>
        </p:scale>
        <p:origin x="4112" y="208"/>
      </p:cViewPr>
      <p:guideLst>
        <p:guide orient="horz" pos="2949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Master" Target="slideMasters/slideMaster8.xml"/><Relationship Id="rId8" Type="http://schemas.openxmlformats.org/officeDocument/2006/relationships/slideMaster" Target="slideMasters/slideMaster7.xml"/><Relationship Id="rId7" Type="http://schemas.openxmlformats.org/officeDocument/2006/relationships/slideMaster" Target="slideMasters/slideMaster6.xml"/><Relationship Id="rId6" Type="http://schemas.openxmlformats.org/officeDocument/2006/relationships/slideMaster" Target="slideMasters/slideMaster5.xml"/><Relationship Id="rId5" Type="http://schemas.openxmlformats.org/officeDocument/2006/relationships/slideMaster" Target="slideMasters/slideMaster4.xml"/><Relationship Id="rId4" Type="http://schemas.openxmlformats.org/officeDocument/2006/relationships/slideMaster" Target="slideMasters/slideMaster3.xml"/><Relationship Id="rId3" Type="http://schemas.openxmlformats.org/officeDocument/2006/relationships/slideMaster" Target="slideMasters/slideMaster2.xml"/><Relationship Id="rId20" Type="http://schemas.openxmlformats.org/officeDocument/2006/relationships/tags" Target="tags/tag2.xml"/><Relationship Id="rId2" Type="http://schemas.openxmlformats.org/officeDocument/2006/relationships/theme" Target="theme/theme1.xml"/><Relationship Id="rId19" Type="http://schemas.openxmlformats.org/officeDocument/2006/relationships/tableStyles" Target="tableStyles.xml"/><Relationship Id="rId18" Type="http://schemas.openxmlformats.org/officeDocument/2006/relationships/viewProps" Target="viewProps.xml"/><Relationship Id="rId17" Type="http://schemas.openxmlformats.org/officeDocument/2006/relationships/presProps" Target="presProps.xml"/><Relationship Id="rId16" Type="http://schemas.openxmlformats.org/officeDocument/2006/relationships/handoutMaster" Target="handoutMasters/handoutMaster1.xml"/><Relationship Id="rId15" Type="http://schemas.openxmlformats.org/officeDocument/2006/relationships/slide" Target="slides/slide5.xml"/><Relationship Id="rId14" Type="http://schemas.openxmlformats.org/officeDocument/2006/relationships/slide" Target="slides/slide4.xml"/><Relationship Id="rId13" Type="http://schemas.openxmlformats.org/officeDocument/2006/relationships/slide" Target="slides/slide3.xml"/><Relationship Id="rId12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10" Type="http://schemas.openxmlformats.org/officeDocument/2006/relationships/slide" Target="slides/slide1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E1E857-FA80-42FD-B162-41B2A2E1E1C0}" type="datetimeFigureOut">
              <a:rPr lang="ko-KR" altLang="en-US" smtClean="0"/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45F6BE-D3C4-49DD-B713-542D433C8B00}" type="slidenum">
              <a:rPr lang="ko-KR" altLang="en-US" smtClean="0"/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03F161-EA16-4540-AD6C-54BDB9687A6A}" type="datetimeFigureOut">
              <a:rPr lang="ko-KR" altLang="en-US" smtClean="0"/>
            </a:fld>
            <a:endParaRPr lang="ko-KR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ko-KR"/>
              <a:t>Click to edit Master text styles</a:t>
            </a:r>
            <a:endParaRPr lang="en-US" altLang="ko-KR"/>
          </a:p>
          <a:p>
            <a:pPr lvl="1"/>
            <a:r>
              <a:rPr lang="en-US" altLang="ko-KR"/>
              <a:t>Second level</a:t>
            </a:r>
            <a:endParaRPr lang="en-US" altLang="ko-KR"/>
          </a:p>
          <a:p>
            <a:pPr lvl="2"/>
            <a:r>
              <a:rPr lang="en-US" altLang="ko-KR"/>
              <a:t>Third level</a:t>
            </a:r>
            <a:endParaRPr lang="en-US" altLang="ko-KR"/>
          </a:p>
          <a:p>
            <a:pPr lvl="3"/>
            <a:r>
              <a:rPr lang="en-US" altLang="ko-KR"/>
              <a:t>Fourth level</a:t>
            </a:r>
            <a:endParaRPr lang="en-US" altLang="ko-KR"/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AAE9C2-5881-4A10-94B1-2302DB8795F8}" type="slidenum">
              <a:rPr lang="ko-KR" altLang="en-US" smtClean="0"/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AAE9C2-5881-4A10-94B1-2302DB8795F8}" type="slidenum">
              <a:rPr lang="ko-KR" altLang="en-US" smtClean="0"/>
            </a:fld>
            <a:endParaRPr lang="ko-KR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AAE9C2-5881-4A10-94B1-2302DB8795F8}" type="slidenum">
              <a:rPr lang="ko-KR" altLang="en-US" smtClean="0"/>
            </a:fld>
            <a:endParaRPr lang="ko-KR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AAE9C2-5881-4A10-94B1-2302DB8795F8}" type="slidenum">
              <a:rPr lang="ko-KR" altLang="en-US" smtClean="0"/>
            </a:fld>
            <a:endParaRPr lang="ko-KR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AAE9C2-5881-4A10-94B1-2302DB8795F8}" type="slidenum">
              <a:rPr lang="ko-KR" altLang="en-US" smtClean="0"/>
            </a:fld>
            <a:endParaRPr lang="ko-KR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AAE9C2-5881-4A10-94B1-2302DB8795F8}" type="slidenum">
              <a:rPr lang="ko-KR" altLang="en-US" smtClean="0"/>
            </a:fld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-1" y="0"/>
            <a:ext cx="4602397" cy="4323783"/>
          </a:xfrm>
          <a:prstGeom prst="rect">
            <a:avLst/>
          </a:prstGeom>
          <a:solidFill>
            <a:schemeClr val="tx2">
              <a:lumMod val="50000"/>
              <a:alpha val="60000"/>
            </a:schemeClr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kern="1200" dirty="0">
              <a:latin typeface="Muli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487509" y="1037301"/>
            <a:ext cx="3810267" cy="1102519"/>
          </a:xfrm>
          <a:prstGeom prst="rect">
            <a:avLst/>
          </a:prstGeom>
        </p:spPr>
        <p:txBody>
          <a:bodyPr/>
          <a:lstStyle>
            <a:lvl1pPr algn="l">
              <a:defRPr sz="2600">
                <a:solidFill>
                  <a:schemeClr val="bg1"/>
                </a:solidFill>
                <a:latin typeface="Muli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487509" y="2333872"/>
            <a:ext cx="3810267" cy="741934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rgbClr val="FFFFFF"/>
                </a:solidFill>
                <a:latin typeface="Muli Light"/>
                <a:cs typeface="Muli Ligh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487509" y="3222395"/>
            <a:ext cx="1911675" cy="47739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>
                <a:solidFill>
                  <a:schemeClr val="bg1"/>
                </a:solidFill>
                <a:latin typeface="Muli Light"/>
                <a:cs typeface="Muli Ligh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kern="1200" dirty="0">
              <a:latin typeface="Muli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1274826"/>
            <a:ext cx="4560047" cy="931312"/>
          </a:xfrm>
          <a:prstGeom prst="rect">
            <a:avLst/>
          </a:prstGeom>
        </p:spPr>
        <p:txBody>
          <a:bodyPr/>
          <a:lstStyle>
            <a:lvl1pPr algn="l">
              <a:defRPr sz="3200" b="1">
                <a:solidFill>
                  <a:srgbClr val="FFFF00"/>
                </a:solidFill>
                <a:latin typeface="Muli"/>
                <a:cs typeface="Muli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685800" y="2456541"/>
            <a:ext cx="4560047" cy="103157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>
                <a:solidFill>
                  <a:srgbClr val="FFFFFF"/>
                </a:solidFill>
                <a:latin typeface="Muli Light"/>
                <a:cs typeface="Muli Ligh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686209"/>
            <a:ext cx="2895600" cy="274637"/>
          </a:xfrm>
          <a:prstGeom prst="rect">
            <a:avLst/>
          </a:prstGeom>
        </p:spPr>
        <p:txBody>
          <a:bodyPr/>
          <a:lstStyle>
            <a:lvl1pPr algn="ctr">
              <a:defRPr sz="1200">
                <a:solidFill>
                  <a:schemeClr val="bg1"/>
                </a:solidFill>
                <a:latin typeface="Muli Light"/>
                <a:cs typeface="Muli Light"/>
              </a:defRPr>
            </a:lvl1pPr>
          </a:lstStyle>
          <a:p>
            <a:endParaRPr lang="en-US" dirty="0"/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-5190" y="4167985"/>
            <a:ext cx="974571" cy="974571"/>
            <a:chOff x="5491" y="4185101"/>
            <a:chExt cx="974571" cy="974571"/>
          </a:xfrm>
        </p:grpSpPr>
        <p:sp>
          <p:nvSpPr>
            <p:cNvPr id="21" name="Right Triangle 20"/>
            <p:cNvSpPr/>
            <p:nvPr/>
          </p:nvSpPr>
          <p:spPr>
            <a:xfrm>
              <a:off x="5491" y="4185101"/>
              <a:ext cx="974571" cy="974571"/>
            </a:xfrm>
            <a:prstGeom prst="rtTriangle">
              <a:avLst/>
            </a:prstGeom>
            <a:solidFill>
              <a:srgbClr val="053A6F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" name="Picture 21" descr="UST_L4_white.eps"/>
            <p:cNvPicPr>
              <a:picLocks noChangeAspect="1"/>
            </p:cNvPicPr>
            <p:nvPr/>
          </p:nvPicPr>
          <p:blipFill rotWithShape="1">
            <a:blip r:embed="rId2" cstate="screen"/>
            <a:srcRect r="76298"/>
            <a:stretch>
              <a:fillRect/>
            </a:stretch>
          </p:blipFill>
          <p:spPr>
            <a:xfrm>
              <a:off x="199585" y="4693906"/>
              <a:ext cx="224324" cy="302687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kumimoji="1" lang="zh-CN" altLang="en-US" dirty="0"/>
              <a:t>单击此处编辑母版标题样式</a:t>
            </a:r>
            <a:endParaRPr kumimoji="1"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kumimoji="1" lang="zh-CN" altLang="en-US"/>
              <a:t>单击此处编辑母版副标题样式</a:t>
            </a:r>
            <a:endParaRPr kumimoji="1"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4921F2-19CD-9242-88A5-666A307EDDBF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3008313" cy="871537"/>
          </a:xfrm>
        </p:spPr>
        <p:txBody>
          <a:bodyPr anchor="t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076325"/>
            <a:ext cx="3008313" cy="32416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7" name="Picture Placeholder 2"/>
          <p:cNvSpPr>
            <a:spLocks noGrp="1"/>
          </p:cNvSpPr>
          <p:nvPr>
            <p:ph type="pic" idx="1"/>
          </p:nvPr>
        </p:nvSpPr>
        <p:spPr>
          <a:xfrm>
            <a:off x="3741613" y="204788"/>
            <a:ext cx="5187463" cy="411321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698880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705600" y="4698880"/>
            <a:ext cx="2133600" cy="274637"/>
          </a:xfrm>
          <a:prstGeom prst="rect">
            <a:avLst/>
          </a:prstGeom>
        </p:spPr>
        <p:txBody>
          <a:bodyPr/>
          <a:lstStyle/>
          <a:p>
            <a:fld id="{11C0C6D2-0806-7544-84E2-13A8C37B7D3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832418" y="478849"/>
            <a:ext cx="7854381" cy="584776"/>
          </a:xfrm>
        </p:spPr>
        <p:txBody>
          <a:bodyPr>
            <a:normAutofit/>
          </a:bodyPr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698880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705600" y="4698880"/>
            <a:ext cx="2133600" cy="274637"/>
          </a:xfrm>
          <a:prstGeom prst="rect">
            <a:avLst/>
          </a:prstGeom>
        </p:spPr>
        <p:txBody>
          <a:bodyPr/>
          <a:lstStyle/>
          <a:p>
            <a:fld id="{11C0C6D2-0806-7544-84E2-13A8C37B7D3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27584" y="483517"/>
            <a:ext cx="7859216" cy="580107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827584" y="1200150"/>
            <a:ext cx="7859216" cy="307877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698880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705600" y="4698880"/>
            <a:ext cx="2133600" cy="274637"/>
          </a:xfrm>
          <a:prstGeom prst="rect">
            <a:avLst/>
          </a:prstGeom>
        </p:spPr>
        <p:txBody>
          <a:bodyPr/>
          <a:lstStyle/>
          <a:p>
            <a:fld id="{11C0C6D2-0806-7544-84E2-13A8C37B7D3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685800" y="1598613"/>
            <a:ext cx="7772400" cy="1101725"/>
          </a:xfrm>
        </p:spPr>
        <p:txBody>
          <a:bodyPr>
            <a:normAutofit/>
          </a:bodyPr>
          <a:lstStyle>
            <a:lvl1pPr algn="ctr">
              <a:defRPr sz="2800"/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698880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705600" y="4698880"/>
            <a:ext cx="2133600" cy="274637"/>
          </a:xfrm>
          <a:prstGeom prst="rect">
            <a:avLst/>
          </a:prstGeom>
        </p:spPr>
        <p:txBody>
          <a:bodyPr/>
          <a:lstStyle/>
          <a:p>
            <a:fld id="{11C0C6D2-0806-7544-84E2-13A8C37B7D3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27584" y="483517"/>
            <a:ext cx="7859216" cy="580107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827584" y="1200150"/>
            <a:ext cx="7859216" cy="307877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698880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705600" y="4698880"/>
            <a:ext cx="2133600" cy="274637"/>
          </a:xfrm>
          <a:prstGeom prst="rect">
            <a:avLst/>
          </a:prstGeom>
        </p:spPr>
        <p:txBody>
          <a:bodyPr/>
          <a:lstStyle/>
          <a:p>
            <a:fld id="{11C0C6D2-0806-7544-84E2-13A8C37B7D3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722313" y="3305175"/>
            <a:ext cx="7772400" cy="1022350"/>
          </a:xfrm>
        </p:spPr>
        <p:txBody>
          <a:bodyPr anchor="t">
            <a:normAutofit/>
          </a:bodyPr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8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79638"/>
            <a:ext cx="7772400" cy="1125537"/>
          </a:xfrm>
        </p:spPr>
        <p:txBody>
          <a:bodyPr anchor="b">
            <a:normAutofit/>
          </a:bodyPr>
          <a:lstStyle>
            <a:lvl1pPr marL="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698880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705600" y="4698880"/>
            <a:ext cx="2133600" cy="274637"/>
          </a:xfrm>
          <a:prstGeom prst="rect">
            <a:avLst/>
          </a:prstGeom>
        </p:spPr>
        <p:txBody>
          <a:bodyPr/>
          <a:lstStyle/>
          <a:p>
            <a:fld id="{11C0C6D2-0806-7544-84E2-13A8C37B7D3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27584" y="367566"/>
            <a:ext cx="7859216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sz="half" idx="1"/>
          </p:nvPr>
        </p:nvSpPr>
        <p:spPr>
          <a:xfrm>
            <a:off x="827584" y="1200151"/>
            <a:ext cx="3668216" cy="314715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0" name="Content Placeholder 3"/>
          <p:cNvSpPr>
            <a:spLocks noGrp="1"/>
          </p:cNvSpPr>
          <p:nvPr>
            <p:ph sz="half" idx="2"/>
          </p:nvPr>
        </p:nvSpPr>
        <p:spPr>
          <a:xfrm>
            <a:off x="5018584" y="1200151"/>
            <a:ext cx="3668216" cy="314715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698880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705600" y="4698880"/>
            <a:ext cx="2133600" cy="274637"/>
          </a:xfrm>
          <a:prstGeom prst="rect">
            <a:avLst/>
          </a:prstGeom>
        </p:spPr>
        <p:txBody>
          <a:bodyPr/>
          <a:lstStyle/>
          <a:p>
            <a:fld id="{11C0C6D2-0806-7544-84E2-13A8C37B7D3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487509" y="1639051"/>
            <a:ext cx="5150653" cy="585896"/>
          </a:xfrm>
          <a:prstGeom prst="rect">
            <a:avLst/>
          </a:prstGeom>
        </p:spPr>
        <p:txBody>
          <a:bodyPr/>
          <a:lstStyle>
            <a:lvl1pPr algn="l">
              <a:defRPr sz="2600">
                <a:solidFill>
                  <a:schemeClr val="bg1"/>
                </a:solidFill>
                <a:latin typeface="Muli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487509" y="2336215"/>
            <a:ext cx="5150653" cy="690433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rgbClr val="FFFFFF"/>
                </a:solidFill>
                <a:latin typeface="Muli Light"/>
                <a:cs typeface="Muli Ligh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half" idx="2"/>
          </p:nvPr>
        </p:nvSpPr>
        <p:spPr>
          <a:xfrm>
            <a:off x="487509" y="3222395"/>
            <a:ext cx="1911675" cy="47739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>
                <a:solidFill>
                  <a:schemeClr val="bg1"/>
                </a:solidFill>
                <a:latin typeface="Muli Light"/>
                <a:cs typeface="Muli Ligh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832418" y="478849"/>
            <a:ext cx="7854381" cy="584776"/>
          </a:xfrm>
        </p:spPr>
        <p:txBody>
          <a:bodyPr>
            <a:normAutofit/>
          </a:bodyPr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698880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705600" y="4698880"/>
            <a:ext cx="2133600" cy="274637"/>
          </a:xfrm>
          <a:prstGeom prst="rect">
            <a:avLst/>
          </a:prstGeom>
        </p:spPr>
        <p:txBody>
          <a:bodyPr/>
          <a:lstStyle/>
          <a:p>
            <a:fld id="{11C0C6D2-0806-7544-84E2-13A8C37B7D3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698880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705600" y="4698880"/>
            <a:ext cx="2133600" cy="274637"/>
          </a:xfrm>
          <a:prstGeom prst="rect">
            <a:avLst/>
          </a:prstGeom>
        </p:spPr>
        <p:txBody>
          <a:bodyPr/>
          <a:lstStyle/>
          <a:p>
            <a:fld id="{11C0C6D2-0806-7544-84E2-13A8C37B7D3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3008313" cy="871537"/>
          </a:xfrm>
        </p:spPr>
        <p:txBody>
          <a:bodyPr anchor="t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076325"/>
            <a:ext cx="3008313" cy="32416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7" name="Picture Placeholder 2"/>
          <p:cNvSpPr>
            <a:spLocks noGrp="1"/>
          </p:cNvSpPr>
          <p:nvPr>
            <p:ph type="pic" idx="1"/>
          </p:nvPr>
        </p:nvSpPr>
        <p:spPr>
          <a:xfrm>
            <a:off x="3741613" y="204788"/>
            <a:ext cx="5187463" cy="411321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698880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705600" y="4698880"/>
            <a:ext cx="2133600" cy="274637"/>
          </a:xfrm>
          <a:prstGeom prst="rect">
            <a:avLst/>
          </a:prstGeom>
        </p:spPr>
        <p:txBody>
          <a:bodyPr/>
          <a:lstStyle/>
          <a:p>
            <a:fld id="{11C0C6D2-0806-7544-84E2-13A8C37B7D3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792288" y="3356219"/>
            <a:ext cx="5486400" cy="425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9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216144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3781669"/>
            <a:ext cx="5486400" cy="6032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698880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705600" y="4698880"/>
            <a:ext cx="2133600" cy="274637"/>
          </a:xfrm>
          <a:prstGeom prst="rect">
            <a:avLst/>
          </a:prstGeom>
        </p:spPr>
        <p:txBody>
          <a:bodyPr/>
          <a:lstStyle/>
          <a:p>
            <a:fld id="{11C0C6D2-0806-7544-84E2-13A8C37B7D3D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685800" y="1598613"/>
            <a:ext cx="7772400" cy="1101725"/>
          </a:xfrm>
        </p:spPr>
        <p:txBody>
          <a:bodyPr>
            <a:normAutofit/>
          </a:bodyPr>
          <a:lstStyle>
            <a:lvl1pPr algn="ctr">
              <a:defRPr sz="2800"/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698880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705600" y="4698880"/>
            <a:ext cx="2133600" cy="274637"/>
          </a:xfrm>
          <a:prstGeom prst="rect">
            <a:avLst/>
          </a:prstGeom>
        </p:spPr>
        <p:txBody>
          <a:bodyPr/>
          <a:lstStyle/>
          <a:p>
            <a:fld id="{11C0C6D2-0806-7544-84E2-13A8C37B7D3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27584" y="483517"/>
            <a:ext cx="7859216" cy="580107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827584" y="1200150"/>
            <a:ext cx="7859216" cy="307877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698880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705600" y="4698880"/>
            <a:ext cx="2133600" cy="274637"/>
          </a:xfrm>
          <a:prstGeom prst="rect">
            <a:avLst/>
          </a:prstGeom>
        </p:spPr>
        <p:txBody>
          <a:bodyPr/>
          <a:lstStyle/>
          <a:p>
            <a:fld id="{11C0C6D2-0806-7544-84E2-13A8C37B7D3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722313" y="3305175"/>
            <a:ext cx="7772400" cy="1022350"/>
          </a:xfrm>
        </p:spPr>
        <p:txBody>
          <a:bodyPr anchor="t">
            <a:normAutofit/>
          </a:bodyPr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8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79638"/>
            <a:ext cx="7772400" cy="1125537"/>
          </a:xfrm>
        </p:spPr>
        <p:txBody>
          <a:bodyPr anchor="b">
            <a:normAutofit/>
          </a:bodyPr>
          <a:lstStyle>
            <a:lvl1pPr marL="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698880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705600" y="4698880"/>
            <a:ext cx="2133600" cy="274637"/>
          </a:xfrm>
          <a:prstGeom prst="rect">
            <a:avLst/>
          </a:prstGeom>
        </p:spPr>
        <p:txBody>
          <a:bodyPr/>
          <a:lstStyle/>
          <a:p>
            <a:fld id="{11C0C6D2-0806-7544-84E2-13A8C37B7D3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27584" y="367566"/>
            <a:ext cx="7859216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sz="half" idx="1"/>
          </p:nvPr>
        </p:nvSpPr>
        <p:spPr>
          <a:xfrm>
            <a:off x="827584" y="1200151"/>
            <a:ext cx="3668216" cy="314715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0" name="Content Placeholder 3"/>
          <p:cNvSpPr>
            <a:spLocks noGrp="1"/>
          </p:cNvSpPr>
          <p:nvPr>
            <p:ph sz="half" idx="2"/>
          </p:nvPr>
        </p:nvSpPr>
        <p:spPr>
          <a:xfrm>
            <a:off x="5018584" y="1200151"/>
            <a:ext cx="3668216" cy="314715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698880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705600" y="4698880"/>
            <a:ext cx="2133600" cy="274637"/>
          </a:xfrm>
          <a:prstGeom prst="rect">
            <a:avLst/>
          </a:prstGeom>
        </p:spPr>
        <p:txBody>
          <a:bodyPr/>
          <a:lstStyle/>
          <a:p>
            <a:fld id="{11C0C6D2-0806-7544-84E2-13A8C37B7D3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832418" y="478849"/>
            <a:ext cx="7854381" cy="584776"/>
          </a:xfrm>
        </p:spPr>
        <p:txBody>
          <a:bodyPr>
            <a:normAutofit/>
          </a:bodyPr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698880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705600" y="4698880"/>
            <a:ext cx="2133600" cy="274637"/>
          </a:xfrm>
          <a:prstGeom prst="rect">
            <a:avLst/>
          </a:prstGeom>
        </p:spPr>
        <p:txBody>
          <a:bodyPr/>
          <a:lstStyle/>
          <a:p>
            <a:fld id="{11C0C6D2-0806-7544-84E2-13A8C37B7D3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698880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705600" y="4698880"/>
            <a:ext cx="2133600" cy="274637"/>
          </a:xfrm>
          <a:prstGeom prst="rect">
            <a:avLst/>
          </a:prstGeom>
        </p:spPr>
        <p:txBody>
          <a:bodyPr/>
          <a:lstStyle/>
          <a:p>
            <a:fld id="{11C0C6D2-0806-7544-84E2-13A8C37B7D3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/>
          <p:cNvSpPr/>
          <p:nvPr userDrawn="1"/>
        </p:nvSpPr>
        <p:spPr>
          <a:xfrm>
            <a:off x="-1" y="699543"/>
            <a:ext cx="9144001" cy="2160240"/>
          </a:xfrm>
          <a:prstGeom prst="rect">
            <a:avLst/>
          </a:prstGeom>
          <a:solidFill>
            <a:schemeClr val="tx2">
              <a:lumMod val="50000"/>
              <a:alpha val="60000"/>
            </a:schemeClr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kern="1200" dirty="0">
              <a:latin typeface="Muli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1554928" y="843558"/>
            <a:ext cx="5984565" cy="808485"/>
          </a:xfrm>
          <a:prstGeom prst="rect">
            <a:avLst/>
          </a:prstGeom>
        </p:spPr>
        <p:txBody>
          <a:bodyPr/>
          <a:lstStyle>
            <a:lvl1pPr algn="ctr">
              <a:defRPr sz="2600">
                <a:solidFill>
                  <a:schemeClr val="bg1"/>
                </a:solidFill>
                <a:latin typeface="Muli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1554928" y="1653811"/>
            <a:ext cx="5984565" cy="54872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rgbClr val="FFFFFF"/>
                </a:solidFill>
                <a:latin typeface="Muli Light"/>
                <a:cs typeface="Muli Ligh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half" idx="2"/>
          </p:nvPr>
        </p:nvSpPr>
        <p:spPr>
          <a:xfrm>
            <a:off x="1554928" y="2227748"/>
            <a:ext cx="5984565" cy="47739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Muli Light"/>
                <a:cs typeface="Muli Ligh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3008313" cy="871537"/>
          </a:xfrm>
        </p:spPr>
        <p:txBody>
          <a:bodyPr anchor="t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076325"/>
            <a:ext cx="3008313" cy="32416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7" name="Picture Placeholder 2"/>
          <p:cNvSpPr>
            <a:spLocks noGrp="1"/>
          </p:cNvSpPr>
          <p:nvPr>
            <p:ph type="pic" idx="1"/>
          </p:nvPr>
        </p:nvSpPr>
        <p:spPr>
          <a:xfrm>
            <a:off x="3741613" y="204788"/>
            <a:ext cx="5187463" cy="411321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698880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705600" y="4698880"/>
            <a:ext cx="2133600" cy="274637"/>
          </a:xfrm>
          <a:prstGeom prst="rect">
            <a:avLst/>
          </a:prstGeom>
        </p:spPr>
        <p:txBody>
          <a:bodyPr/>
          <a:lstStyle/>
          <a:p>
            <a:fld id="{11C0C6D2-0806-7544-84E2-13A8C37B7D3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792288" y="3356219"/>
            <a:ext cx="5486400" cy="425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9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216144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3781669"/>
            <a:ext cx="5486400" cy="6032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698880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705600" y="4698880"/>
            <a:ext cx="2133600" cy="274637"/>
          </a:xfrm>
          <a:prstGeom prst="rect">
            <a:avLst/>
          </a:prstGeom>
        </p:spPr>
        <p:txBody>
          <a:bodyPr/>
          <a:lstStyle/>
          <a:p>
            <a:fld id="{11C0C6D2-0806-7544-84E2-13A8C37B7D3D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kumimoji="1" lang="zh-CN" altLang="en-US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4921F2-19CD-9242-88A5-666A307EDDBF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4913922" y="1856154"/>
            <a:ext cx="3770923" cy="439615"/>
          </a:xfrm>
          <a:prstGeom prst="rect">
            <a:avLst/>
          </a:prstGeom>
        </p:spPr>
        <p:txBody>
          <a:bodyPr/>
          <a:lstStyle>
            <a:lvl1pPr algn="l">
              <a:defRPr sz="2000">
                <a:solidFill>
                  <a:schemeClr val="bg1"/>
                </a:solidFill>
                <a:latin typeface="Muli"/>
                <a:cs typeface="Muli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4913922" y="2348035"/>
            <a:ext cx="3770923" cy="49481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>
                <a:solidFill>
                  <a:srgbClr val="FFFFFF"/>
                </a:solidFill>
                <a:latin typeface="Muli Light"/>
                <a:cs typeface="Muli Ligh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1983155" y="1416539"/>
            <a:ext cx="5177691" cy="439615"/>
          </a:xfrm>
          <a:prstGeom prst="rect">
            <a:avLst/>
          </a:prstGeom>
        </p:spPr>
        <p:txBody>
          <a:bodyPr/>
          <a:lstStyle>
            <a:lvl1pPr algn="ctr">
              <a:defRPr sz="2000">
                <a:solidFill>
                  <a:schemeClr val="tx2">
                    <a:lumMod val="75000"/>
                  </a:schemeClr>
                </a:solidFill>
                <a:latin typeface="Muli"/>
                <a:cs typeface="Muli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1983155" y="1908420"/>
            <a:ext cx="5177691" cy="49481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>
                <a:solidFill>
                  <a:schemeClr val="tx2">
                    <a:lumMod val="75000"/>
                  </a:schemeClr>
                </a:solidFill>
                <a:latin typeface="Muli Light"/>
                <a:cs typeface="Muli Ligh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/>
          <p:cNvSpPr/>
          <p:nvPr userDrawn="1"/>
        </p:nvSpPr>
        <p:spPr>
          <a:xfrm>
            <a:off x="-1" y="771550"/>
            <a:ext cx="9144001" cy="2664296"/>
          </a:xfrm>
          <a:prstGeom prst="rect">
            <a:avLst/>
          </a:prstGeom>
          <a:solidFill>
            <a:srgbClr val="7C7C7C">
              <a:alpha val="80000"/>
            </a:srgbClr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kern="1200" dirty="0">
              <a:solidFill>
                <a:schemeClr val="bg1"/>
              </a:solidFill>
              <a:latin typeface="Muli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594512" y="1717791"/>
            <a:ext cx="6228864" cy="565928"/>
          </a:xfrm>
          <a:prstGeom prst="rect">
            <a:avLst/>
          </a:prstGeom>
        </p:spPr>
        <p:txBody>
          <a:bodyPr/>
          <a:lstStyle>
            <a:lvl1pPr algn="l">
              <a:defRPr sz="2600" b="1">
                <a:solidFill>
                  <a:schemeClr val="bg1"/>
                </a:solidFill>
                <a:latin typeface="Muli Bold"/>
                <a:cs typeface="Muli Bold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581587" y="1053809"/>
            <a:ext cx="6241789" cy="663981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rgbClr val="FFFFFF"/>
                </a:solidFill>
                <a:latin typeface="Muli Light"/>
                <a:cs typeface="Muli Ligh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half" idx="2"/>
          </p:nvPr>
        </p:nvSpPr>
        <p:spPr>
          <a:xfrm>
            <a:off x="594512" y="2297789"/>
            <a:ext cx="3329416" cy="47739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>
                <a:solidFill>
                  <a:schemeClr val="bg1"/>
                </a:solidFill>
                <a:latin typeface="Muli Light"/>
                <a:cs typeface="Muli Ligh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建筑的摆设布局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119"/>
            <a:ext cx="9144000" cy="5157737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>
            <a:off x="0" y="-9585"/>
            <a:ext cx="9144000" cy="5143499"/>
          </a:xfrm>
          <a:prstGeom prst="rect">
            <a:avLst/>
          </a:prstGeom>
          <a:solidFill>
            <a:schemeClr val="tx2">
              <a:lumMod val="50000"/>
              <a:alpha val="87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67395" y="4580629"/>
            <a:ext cx="2895600" cy="274637"/>
          </a:xfrm>
          <a:prstGeom prst="rect">
            <a:avLst/>
          </a:prstGeom>
        </p:spPr>
        <p:txBody>
          <a:bodyPr/>
          <a:lstStyle>
            <a:lvl1pPr algn="ctr">
              <a:defRPr sz="1200">
                <a:solidFill>
                  <a:schemeClr val="bg1"/>
                </a:solidFill>
                <a:latin typeface="Muli Light"/>
                <a:cs typeface="Muli Light"/>
              </a:defRPr>
            </a:lvl1pPr>
          </a:lstStyle>
          <a:p>
            <a:endParaRPr lang="en-US" dirty="0"/>
          </a:p>
        </p:txBody>
      </p:sp>
      <p:grpSp>
        <p:nvGrpSpPr>
          <p:cNvPr id="28" name="Group 27"/>
          <p:cNvGrpSpPr/>
          <p:nvPr userDrawn="1"/>
        </p:nvGrpSpPr>
        <p:grpSpPr>
          <a:xfrm>
            <a:off x="-5190" y="4167985"/>
            <a:ext cx="974571" cy="974571"/>
            <a:chOff x="5491" y="4185101"/>
            <a:chExt cx="974571" cy="974571"/>
          </a:xfrm>
        </p:grpSpPr>
        <p:sp>
          <p:nvSpPr>
            <p:cNvPr id="29" name="Right Triangle 28"/>
            <p:cNvSpPr/>
            <p:nvPr/>
          </p:nvSpPr>
          <p:spPr>
            <a:xfrm>
              <a:off x="5491" y="4185101"/>
              <a:ext cx="974571" cy="974571"/>
            </a:xfrm>
            <a:prstGeom prst="rtTriangle">
              <a:avLst/>
            </a:prstGeom>
            <a:solidFill>
              <a:srgbClr val="053A6F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0" name="Picture 29" descr="UST_L4_white.eps"/>
            <p:cNvPicPr>
              <a:picLocks noChangeAspect="1"/>
            </p:cNvPicPr>
            <p:nvPr/>
          </p:nvPicPr>
          <p:blipFill rotWithShape="1">
            <a:blip r:embed="rId3" cstate="screen"/>
            <a:srcRect r="76298"/>
            <a:stretch>
              <a:fillRect/>
            </a:stretch>
          </p:blipFill>
          <p:spPr>
            <a:xfrm>
              <a:off x="199585" y="4693906"/>
              <a:ext cx="224324" cy="302687"/>
            </a:xfrm>
            <a:prstGeom prst="rect">
              <a:avLst/>
            </a:prstGeom>
          </p:spPr>
        </p:pic>
      </p:grpSp>
      <p:sp>
        <p:nvSpPr>
          <p:cNvPr id="31" name="Title 1"/>
          <p:cNvSpPr>
            <a:spLocks noGrp="1"/>
          </p:cNvSpPr>
          <p:nvPr>
            <p:ph type="ctrTitle"/>
          </p:nvPr>
        </p:nvSpPr>
        <p:spPr>
          <a:xfrm>
            <a:off x="650860" y="1614774"/>
            <a:ext cx="7772400" cy="931312"/>
          </a:xfrm>
          <a:prstGeom prst="rect">
            <a:avLst/>
          </a:prstGeom>
        </p:spPr>
        <p:txBody>
          <a:bodyPr/>
          <a:lstStyle>
            <a:lvl1pPr algn="l">
              <a:defRPr sz="3200">
                <a:solidFill>
                  <a:srgbClr val="FFFFFF"/>
                </a:solidFill>
                <a:latin typeface="Muli"/>
                <a:cs typeface="Muli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2" name="Subtitle 2"/>
          <p:cNvSpPr>
            <a:spLocks noGrp="1"/>
          </p:cNvSpPr>
          <p:nvPr>
            <p:ph type="subTitle" idx="1"/>
          </p:nvPr>
        </p:nvSpPr>
        <p:spPr>
          <a:xfrm>
            <a:off x="650860" y="2173946"/>
            <a:ext cx="6400800" cy="103157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rgbClr val="FFFFFF"/>
                </a:solidFill>
                <a:latin typeface="Muli Light"/>
                <a:cs typeface="Muli Ligh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天花板, 室内, 度假村, 建筑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2782"/>
            <a:ext cx="9144000" cy="5176282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0" y="-23949"/>
            <a:ext cx="9144000" cy="5167449"/>
          </a:xfrm>
          <a:prstGeom prst="rect">
            <a:avLst/>
          </a:prstGeom>
          <a:solidFill>
            <a:schemeClr val="tx2">
              <a:lumMod val="50000"/>
              <a:alpha val="76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67395" y="4580629"/>
            <a:ext cx="2895600" cy="274637"/>
          </a:xfrm>
          <a:prstGeom prst="rect">
            <a:avLst/>
          </a:prstGeom>
        </p:spPr>
        <p:txBody>
          <a:bodyPr/>
          <a:lstStyle>
            <a:lvl1pPr algn="ctr">
              <a:defRPr sz="1200">
                <a:solidFill>
                  <a:schemeClr val="bg1"/>
                </a:solidFill>
                <a:latin typeface="Muli Light"/>
                <a:cs typeface="Muli Light"/>
              </a:defRPr>
            </a:lvl1pPr>
          </a:lstStyle>
          <a:p>
            <a:endParaRPr lang="en-US" dirty="0"/>
          </a:p>
        </p:txBody>
      </p:sp>
      <p:grpSp>
        <p:nvGrpSpPr>
          <p:cNvPr id="28" name="Group 27"/>
          <p:cNvGrpSpPr/>
          <p:nvPr userDrawn="1"/>
        </p:nvGrpSpPr>
        <p:grpSpPr>
          <a:xfrm>
            <a:off x="0" y="4168929"/>
            <a:ext cx="974571" cy="974571"/>
            <a:chOff x="5491" y="4185101"/>
            <a:chExt cx="974571" cy="974571"/>
          </a:xfrm>
        </p:grpSpPr>
        <p:sp>
          <p:nvSpPr>
            <p:cNvPr id="29" name="Right Triangle 28"/>
            <p:cNvSpPr/>
            <p:nvPr/>
          </p:nvSpPr>
          <p:spPr>
            <a:xfrm>
              <a:off x="5491" y="4185101"/>
              <a:ext cx="974571" cy="974571"/>
            </a:xfrm>
            <a:prstGeom prst="rtTriangle">
              <a:avLst/>
            </a:prstGeom>
            <a:solidFill>
              <a:srgbClr val="053A6F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0" name="Picture 29" descr="UST_L4_white.eps"/>
            <p:cNvPicPr>
              <a:picLocks noChangeAspect="1"/>
            </p:cNvPicPr>
            <p:nvPr/>
          </p:nvPicPr>
          <p:blipFill rotWithShape="1">
            <a:blip r:embed="rId3" cstate="screen"/>
            <a:srcRect r="76298"/>
            <a:stretch>
              <a:fillRect/>
            </a:stretch>
          </p:blipFill>
          <p:spPr>
            <a:xfrm>
              <a:off x="199585" y="4693906"/>
              <a:ext cx="224324" cy="302687"/>
            </a:xfrm>
            <a:prstGeom prst="rect">
              <a:avLst/>
            </a:prstGeom>
          </p:spPr>
        </p:pic>
      </p:grpSp>
      <p:sp>
        <p:nvSpPr>
          <p:cNvPr id="19" name="Title 1"/>
          <p:cNvSpPr>
            <a:spLocks noGrp="1"/>
          </p:cNvSpPr>
          <p:nvPr>
            <p:ph type="ctrTitle"/>
          </p:nvPr>
        </p:nvSpPr>
        <p:spPr>
          <a:xfrm>
            <a:off x="650860" y="1614774"/>
            <a:ext cx="7772400" cy="931312"/>
          </a:xfrm>
          <a:prstGeom prst="rect">
            <a:avLst/>
          </a:prstGeom>
        </p:spPr>
        <p:txBody>
          <a:bodyPr/>
          <a:lstStyle>
            <a:lvl1pPr algn="l">
              <a:defRPr sz="3200">
                <a:solidFill>
                  <a:srgbClr val="FFFFFF"/>
                </a:solidFill>
                <a:latin typeface="Muli"/>
                <a:cs typeface="Muli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20" name="Subtitle 2"/>
          <p:cNvSpPr>
            <a:spLocks noGrp="1"/>
          </p:cNvSpPr>
          <p:nvPr>
            <p:ph type="subTitle" idx="1"/>
          </p:nvPr>
        </p:nvSpPr>
        <p:spPr>
          <a:xfrm>
            <a:off x="650860" y="2173946"/>
            <a:ext cx="6400800" cy="103157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rgbClr val="FFFFFF"/>
                </a:solidFill>
                <a:latin typeface="Muli Light"/>
                <a:cs typeface="Muli Ligh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一群人在餐厅里&#10;&#10;低可信度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4236"/>
            <a:ext cx="9144000" cy="5157736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0" y="-14236"/>
            <a:ext cx="9144000" cy="5157736"/>
          </a:xfrm>
          <a:prstGeom prst="rect">
            <a:avLst/>
          </a:prstGeom>
          <a:solidFill>
            <a:schemeClr val="tx2">
              <a:lumMod val="50000"/>
              <a:alpha val="76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67395" y="4580629"/>
            <a:ext cx="2895600" cy="274637"/>
          </a:xfrm>
          <a:prstGeom prst="rect">
            <a:avLst/>
          </a:prstGeom>
        </p:spPr>
        <p:txBody>
          <a:bodyPr/>
          <a:lstStyle>
            <a:lvl1pPr algn="ctr">
              <a:defRPr sz="1200">
                <a:solidFill>
                  <a:schemeClr val="bg1"/>
                </a:solidFill>
                <a:latin typeface="Muli Light"/>
                <a:cs typeface="Muli Light"/>
              </a:defRPr>
            </a:lvl1pPr>
          </a:lstStyle>
          <a:p>
            <a:endParaRPr lang="en-US" dirty="0"/>
          </a:p>
        </p:txBody>
      </p:sp>
      <p:grpSp>
        <p:nvGrpSpPr>
          <p:cNvPr id="28" name="Group 27"/>
          <p:cNvGrpSpPr/>
          <p:nvPr userDrawn="1"/>
        </p:nvGrpSpPr>
        <p:grpSpPr>
          <a:xfrm>
            <a:off x="0" y="4168929"/>
            <a:ext cx="974571" cy="974571"/>
            <a:chOff x="5491" y="4185101"/>
            <a:chExt cx="974571" cy="974571"/>
          </a:xfrm>
        </p:grpSpPr>
        <p:sp>
          <p:nvSpPr>
            <p:cNvPr id="29" name="Right Triangle 28"/>
            <p:cNvSpPr/>
            <p:nvPr/>
          </p:nvSpPr>
          <p:spPr>
            <a:xfrm>
              <a:off x="5491" y="4185101"/>
              <a:ext cx="974571" cy="974571"/>
            </a:xfrm>
            <a:prstGeom prst="rtTriangle">
              <a:avLst/>
            </a:prstGeom>
            <a:solidFill>
              <a:srgbClr val="053A6F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0" name="Picture 29" descr="UST_L4_white.eps"/>
            <p:cNvPicPr>
              <a:picLocks noChangeAspect="1"/>
            </p:cNvPicPr>
            <p:nvPr/>
          </p:nvPicPr>
          <p:blipFill rotWithShape="1">
            <a:blip r:embed="rId3" cstate="screen"/>
            <a:srcRect r="76298"/>
            <a:stretch>
              <a:fillRect/>
            </a:stretch>
          </p:blipFill>
          <p:spPr>
            <a:xfrm>
              <a:off x="199585" y="4693906"/>
              <a:ext cx="224324" cy="302687"/>
            </a:xfrm>
            <a:prstGeom prst="rect">
              <a:avLst/>
            </a:prstGeom>
          </p:spPr>
        </p:pic>
      </p:grpSp>
      <p:sp>
        <p:nvSpPr>
          <p:cNvPr id="19" name="Title 1"/>
          <p:cNvSpPr>
            <a:spLocks noGrp="1"/>
          </p:cNvSpPr>
          <p:nvPr>
            <p:ph type="ctrTitle"/>
          </p:nvPr>
        </p:nvSpPr>
        <p:spPr>
          <a:xfrm>
            <a:off x="650860" y="1614774"/>
            <a:ext cx="7772400" cy="931312"/>
          </a:xfrm>
          <a:prstGeom prst="rect">
            <a:avLst/>
          </a:prstGeom>
        </p:spPr>
        <p:txBody>
          <a:bodyPr/>
          <a:lstStyle>
            <a:lvl1pPr algn="l">
              <a:defRPr sz="3200">
                <a:solidFill>
                  <a:srgbClr val="FFFFFF"/>
                </a:solidFill>
                <a:latin typeface="Muli"/>
                <a:cs typeface="Muli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20" name="Subtitle 2"/>
          <p:cNvSpPr>
            <a:spLocks noGrp="1"/>
          </p:cNvSpPr>
          <p:nvPr>
            <p:ph type="subTitle" idx="1"/>
          </p:nvPr>
        </p:nvSpPr>
        <p:spPr>
          <a:xfrm>
            <a:off x="650860" y="2173946"/>
            <a:ext cx="6400800" cy="103157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rgbClr val="FFFFFF"/>
                </a:solidFill>
                <a:latin typeface="Muli Light"/>
                <a:cs typeface="Muli Ligh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人们在房间里&#10;&#10;低可信度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90" y="-3051"/>
            <a:ext cx="9149190" cy="5152524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-5190" y="0"/>
            <a:ext cx="9149190" cy="5149473"/>
          </a:xfrm>
          <a:prstGeom prst="rect">
            <a:avLst/>
          </a:prstGeom>
          <a:solidFill>
            <a:schemeClr val="tx2">
              <a:lumMod val="50000"/>
              <a:alpha val="83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27"/>
          <p:cNvGrpSpPr/>
          <p:nvPr userDrawn="1"/>
        </p:nvGrpSpPr>
        <p:grpSpPr>
          <a:xfrm>
            <a:off x="-5190" y="4167985"/>
            <a:ext cx="974571" cy="974571"/>
            <a:chOff x="5491" y="4185101"/>
            <a:chExt cx="974571" cy="974571"/>
          </a:xfrm>
        </p:grpSpPr>
        <p:sp>
          <p:nvSpPr>
            <p:cNvPr id="29" name="Right Triangle 28"/>
            <p:cNvSpPr/>
            <p:nvPr/>
          </p:nvSpPr>
          <p:spPr>
            <a:xfrm>
              <a:off x="5491" y="4185101"/>
              <a:ext cx="974571" cy="974571"/>
            </a:xfrm>
            <a:prstGeom prst="rtTriangle">
              <a:avLst/>
            </a:prstGeom>
            <a:solidFill>
              <a:srgbClr val="053A6F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0" name="Picture 29" descr="UST_L4_white.eps"/>
            <p:cNvPicPr>
              <a:picLocks noChangeAspect="1"/>
            </p:cNvPicPr>
            <p:nvPr/>
          </p:nvPicPr>
          <p:blipFill rotWithShape="1">
            <a:blip r:embed="rId3" cstate="screen"/>
            <a:srcRect r="76298"/>
            <a:stretch>
              <a:fillRect/>
            </a:stretch>
          </p:blipFill>
          <p:spPr>
            <a:xfrm>
              <a:off x="199585" y="4693906"/>
              <a:ext cx="224324" cy="302687"/>
            </a:xfrm>
            <a:prstGeom prst="rect">
              <a:avLst/>
            </a:prstGeom>
          </p:spPr>
        </p:pic>
      </p:grpSp>
      <p:sp>
        <p:nvSpPr>
          <p:cNvPr id="19" name="Title 1"/>
          <p:cNvSpPr>
            <a:spLocks noGrp="1"/>
          </p:cNvSpPr>
          <p:nvPr>
            <p:ph type="ctrTitle"/>
          </p:nvPr>
        </p:nvSpPr>
        <p:spPr>
          <a:xfrm>
            <a:off x="832419" y="636335"/>
            <a:ext cx="7772400" cy="567263"/>
          </a:xfrm>
          <a:prstGeom prst="rect">
            <a:avLst/>
          </a:prstGeom>
        </p:spPr>
        <p:txBody>
          <a:bodyPr/>
          <a:lstStyle>
            <a:lvl1pPr algn="l">
              <a:defRPr sz="3200" b="1">
                <a:solidFill>
                  <a:srgbClr val="FFFFFF"/>
                </a:solidFill>
                <a:latin typeface="Muli"/>
                <a:cs typeface="Muli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21" name="Subtitle 2"/>
          <p:cNvSpPr>
            <a:spLocks noGrp="1"/>
          </p:cNvSpPr>
          <p:nvPr>
            <p:ph type="subTitle" idx="1"/>
          </p:nvPr>
        </p:nvSpPr>
        <p:spPr>
          <a:xfrm>
            <a:off x="832418" y="1496971"/>
            <a:ext cx="7772399" cy="3010194"/>
          </a:xfrm>
          <a:prstGeom prst="rect">
            <a:avLst/>
          </a:prstGeom>
        </p:spPr>
        <p:txBody>
          <a:bodyPr/>
          <a:lstStyle>
            <a:lvl1pPr marL="342900" indent="-342900" algn="l">
              <a:buFont typeface="Wingdings" panose="05000000000000000000" pitchFamily="2" charset="2"/>
              <a:buChar char="§"/>
              <a:defRPr sz="1400">
                <a:solidFill>
                  <a:srgbClr val="FFFFFF"/>
                </a:solidFill>
                <a:latin typeface="Muli Light"/>
                <a:cs typeface="Muli Ligh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人们在房间里&#10;&#10;低可信度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90" y="0"/>
            <a:ext cx="9144000" cy="5149602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-5190" y="0"/>
            <a:ext cx="9144000" cy="5149602"/>
          </a:xfrm>
          <a:prstGeom prst="rect">
            <a:avLst/>
          </a:prstGeom>
          <a:solidFill>
            <a:schemeClr val="tx1">
              <a:alpha val="78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8" name="Group 27"/>
          <p:cNvGrpSpPr/>
          <p:nvPr userDrawn="1"/>
        </p:nvGrpSpPr>
        <p:grpSpPr>
          <a:xfrm>
            <a:off x="-5190" y="4167985"/>
            <a:ext cx="974571" cy="974571"/>
            <a:chOff x="5491" y="4185101"/>
            <a:chExt cx="974571" cy="974571"/>
          </a:xfrm>
        </p:grpSpPr>
        <p:sp>
          <p:nvSpPr>
            <p:cNvPr id="29" name="Right Triangle 28"/>
            <p:cNvSpPr/>
            <p:nvPr/>
          </p:nvSpPr>
          <p:spPr>
            <a:xfrm>
              <a:off x="5491" y="4185101"/>
              <a:ext cx="974571" cy="974571"/>
            </a:xfrm>
            <a:prstGeom prst="rtTriangle">
              <a:avLst/>
            </a:prstGeom>
            <a:solidFill>
              <a:srgbClr val="053A6F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0" name="Picture 29" descr="UST_L4_white.eps"/>
            <p:cNvPicPr>
              <a:picLocks noChangeAspect="1"/>
            </p:cNvPicPr>
            <p:nvPr/>
          </p:nvPicPr>
          <p:blipFill rotWithShape="1">
            <a:blip r:embed="rId3" cstate="screen"/>
            <a:srcRect r="76298"/>
            <a:stretch>
              <a:fillRect/>
            </a:stretch>
          </p:blipFill>
          <p:spPr>
            <a:xfrm>
              <a:off x="199585" y="4693906"/>
              <a:ext cx="224324" cy="302687"/>
            </a:xfrm>
            <a:prstGeom prst="rect">
              <a:avLst/>
            </a:prstGeom>
          </p:spPr>
        </p:pic>
      </p:grpSp>
      <p:sp>
        <p:nvSpPr>
          <p:cNvPr id="17" name="Title 1"/>
          <p:cNvSpPr>
            <a:spLocks noGrp="1"/>
          </p:cNvSpPr>
          <p:nvPr>
            <p:ph type="ctrTitle"/>
          </p:nvPr>
        </p:nvSpPr>
        <p:spPr>
          <a:xfrm>
            <a:off x="832419" y="636335"/>
            <a:ext cx="7772400" cy="567263"/>
          </a:xfrm>
          <a:prstGeom prst="rect">
            <a:avLst/>
          </a:prstGeom>
        </p:spPr>
        <p:txBody>
          <a:bodyPr/>
          <a:lstStyle>
            <a:lvl1pPr algn="l">
              <a:defRPr sz="3200" b="1">
                <a:solidFill>
                  <a:srgbClr val="FFFFFF"/>
                </a:solidFill>
                <a:latin typeface="Muli"/>
                <a:cs typeface="Muli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8" name="Subtitle 2"/>
          <p:cNvSpPr>
            <a:spLocks noGrp="1"/>
          </p:cNvSpPr>
          <p:nvPr>
            <p:ph type="subTitle" idx="1"/>
          </p:nvPr>
        </p:nvSpPr>
        <p:spPr>
          <a:xfrm>
            <a:off x="832418" y="1496971"/>
            <a:ext cx="7772399" cy="3010194"/>
          </a:xfrm>
          <a:prstGeom prst="rect">
            <a:avLst/>
          </a:prstGeom>
        </p:spPr>
        <p:txBody>
          <a:bodyPr/>
          <a:lstStyle>
            <a:lvl1pPr marL="342900" indent="-342900" algn="l">
              <a:buFont typeface="Wingdings" panose="05000000000000000000" pitchFamily="2" charset="2"/>
              <a:buChar char="§"/>
              <a:defRPr sz="1400">
                <a:solidFill>
                  <a:srgbClr val="FFFFFF"/>
                </a:solidFill>
                <a:latin typeface="Muli Light"/>
                <a:cs typeface="Muli Ligh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5" Type="http://schemas.openxmlformats.org/officeDocument/2006/relationships/theme" Target="../theme/theme2.xml"/><Relationship Id="rId4" Type="http://schemas.openxmlformats.org/officeDocument/2006/relationships/image" Target="../media/image2.png"/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3.xml.rels><?xml version="1.0" encoding="UTF-8" standalone="yes"?>
<Relationships xmlns="http://schemas.openxmlformats.org/package/2006/relationships"><Relationship Id="rId5" Type="http://schemas.openxmlformats.org/officeDocument/2006/relationships/theme" Target="../theme/theme3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3.xml"/><Relationship Id="rId8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0.xml"/><Relationship Id="rId5" Type="http://schemas.openxmlformats.org/officeDocument/2006/relationships/slideLayout" Target="../slideLayouts/slideLayout9.xml"/><Relationship Id="rId4" Type="http://schemas.openxmlformats.org/officeDocument/2006/relationships/slideLayout" Target="../slideLayouts/slideLayout8.xml"/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2" Type="http://schemas.openxmlformats.org/officeDocument/2006/relationships/theme" Target="../theme/theme4.xml"/><Relationship Id="rId11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4.xml"/><Relationship Id="rId1" Type="http://schemas.openxmlformats.org/officeDocument/2006/relationships/slideLayout" Target="../slideLayouts/slideLayout5.xml"/></Relationships>
</file>

<file path=ppt/slideMasters/_rels/slideMaster5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.jpeg"/><Relationship Id="rId8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1.xml"/><Relationship Id="rId5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7.xml"/><Relationship Id="rId11" Type="http://schemas.openxmlformats.org/officeDocument/2006/relationships/theme" Target="../theme/theme5.xml"/><Relationship Id="rId10" Type="http://schemas.openxmlformats.org/officeDocument/2006/relationships/image" Target="../media/image6.emf"/><Relationship Id="rId1" Type="http://schemas.openxmlformats.org/officeDocument/2006/relationships/slideLayout" Target="../slideLayouts/slideLayout16.xml"/></Relationships>
</file>

<file path=ppt/slideMasters/_rels/slideMaster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2.xml"/><Relationship Id="rId8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0.xml"/><Relationship Id="rId6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7.xml"/><Relationship Id="rId3" Type="http://schemas.openxmlformats.org/officeDocument/2006/relationships/slideLayout" Target="../slideLayouts/slideLayout26.xml"/><Relationship Id="rId2" Type="http://schemas.openxmlformats.org/officeDocument/2006/relationships/slideLayout" Target="../slideLayouts/slideLayout25.xml"/><Relationship Id="rId11" Type="http://schemas.openxmlformats.org/officeDocument/2006/relationships/theme" Target="../theme/theme6.xml"/><Relationship Id="rId10" Type="http://schemas.openxmlformats.org/officeDocument/2006/relationships/image" Target="../media/image6.emf"/><Relationship Id="rId1" Type="http://schemas.openxmlformats.org/officeDocument/2006/relationships/slideLayout" Target="../slideLayouts/slideLayout24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theme" Target="../theme/theme7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3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theme" Target="../theme/theme8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hf hd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卡通人物&#10;&#10;描述已自动生成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119"/>
            <a:ext cx="9144000" cy="5157737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 flipV="1">
            <a:off x="1" y="4335419"/>
            <a:ext cx="9143999" cy="808080"/>
          </a:xfrm>
          <a:prstGeom prst="rect">
            <a:avLst/>
          </a:prstGeom>
          <a:solidFill>
            <a:srgbClr val="003366"/>
          </a:solidFill>
          <a:ln>
            <a:noFill/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kern="1200" dirty="0">
              <a:latin typeface="Muli"/>
            </a:endParaRPr>
          </a:p>
        </p:txBody>
      </p:sp>
      <p:pic>
        <p:nvPicPr>
          <p:cNvPr id="10" name="图片 9" descr="文本&#10;&#10;描述已自动生成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399" y="4512127"/>
            <a:ext cx="1649312" cy="435036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城市里的建筑和树&#10;&#10;描述已自动生成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4236"/>
            <a:ext cx="9144000" cy="5157736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 flipV="1">
            <a:off x="1" y="4512127"/>
            <a:ext cx="9143999" cy="631372"/>
          </a:xfrm>
          <a:prstGeom prst="rect">
            <a:avLst/>
          </a:prstGeom>
          <a:solidFill>
            <a:srgbClr val="003366"/>
          </a:solidFill>
          <a:ln>
            <a:noFill/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kern="1200" dirty="0">
              <a:latin typeface="Muli"/>
            </a:endParaRPr>
          </a:p>
        </p:txBody>
      </p:sp>
      <p:pic>
        <p:nvPicPr>
          <p:cNvPr id="5" name="图片 4" descr="文本&#10;&#10;描述已自动生成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401" y="4626946"/>
            <a:ext cx="1412279" cy="37251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54" r:id="rId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57" r:id="rId2"/>
    <p:sldLayoutId id="2147483658" r:id="rId3"/>
    <p:sldLayoutId id="2147483659" r:id="rId4"/>
    <p:sldLayoutId id="2147483660" r:id="rId5"/>
    <p:sldLayoutId id="2147483661" r:id="rId6"/>
    <p:sldLayoutId id="2147483662" r:id="rId7"/>
    <p:sldLayoutId id="2147483663" r:id="rId8"/>
    <p:sldLayoutId id="2147483664" r:id="rId9"/>
    <p:sldLayoutId id="2147483665" r:id="rId10"/>
    <p:sldLayoutId id="2147483666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 userDrawn="1"/>
        </p:nvPicPr>
        <p:blipFill rotWithShape="1">
          <a:blip r:embed="rId9" cstate="screen"/>
          <a:srcRect t="7356" b="7828"/>
          <a:stretch>
            <a:fillRect/>
          </a:stretch>
        </p:blipFill>
        <p:spPr>
          <a:xfrm>
            <a:off x="0" y="-27788"/>
            <a:ext cx="9144000" cy="5170344"/>
          </a:xfrm>
          <a:prstGeom prst="rect">
            <a:avLst/>
          </a:prstGeom>
        </p:spPr>
      </p:pic>
      <p:sp>
        <p:nvSpPr>
          <p:cNvPr id="17" name="Rectangle 16"/>
          <p:cNvSpPr/>
          <p:nvPr userDrawn="1"/>
        </p:nvSpPr>
        <p:spPr>
          <a:xfrm>
            <a:off x="0" y="-27788"/>
            <a:ext cx="9144000" cy="5199076"/>
          </a:xfrm>
          <a:prstGeom prst="rect">
            <a:avLst/>
          </a:prstGeom>
          <a:solidFill>
            <a:schemeClr val="tx2">
              <a:lumMod val="50000"/>
              <a:alpha val="83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-5190" y="4167985"/>
            <a:ext cx="974571" cy="974571"/>
            <a:chOff x="5491" y="4185101"/>
            <a:chExt cx="974571" cy="974571"/>
          </a:xfrm>
        </p:grpSpPr>
        <p:sp>
          <p:nvSpPr>
            <p:cNvPr id="19" name="Right Triangle 18"/>
            <p:cNvSpPr/>
            <p:nvPr/>
          </p:nvSpPr>
          <p:spPr>
            <a:xfrm>
              <a:off x="5491" y="4185101"/>
              <a:ext cx="974571" cy="974571"/>
            </a:xfrm>
            <a:prstGeom prst="rtTriangle">
              <a:avLst/>
            </a:prstGeom>
            <a:solidFill>
              <a:srgbClr val="053A6F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" name="Picture 19" descr="UST_L4_white.eps"/>
            <p:cNvPicPr>
              <a:picLocks noChangeAspect="1"/>
            </p:cNvPicPr>
            <p:nvPr/>
          </p:nvPicPr>
          <p:blipFill rotWithShape="1">
            <a:blip r:embed="rId10" cstate="screen"/>
            <a:srcRect r="76298"/>
            <a:stretch>
              <a:fillRect/>
            </a:stretch>
          </p:blipFill>
          <p:spPr>
            <a:xfrm>
              <a:off x="199585" y="4693906"/>
              <a:ext cx="224324" cy="302687"/>
            </a:xfrm>
            <a:prstGeom prst="rect">
              <a:avLst/>
            </a:prstGeom>
          </p:spPr>
        </p:pic>
      </p:grpSp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832418" y="478849"/>
            <a:ext cx="7854382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idx="1"/>
          </p:nvPr>
        </p:nvSpPr>
        <p:spPr>
          <a:xfrm>
            <a:off x="832418" y="1200150"/>
            <a:ext cx="7854382" cy="3078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686209"/>
            <a:ext cx="2895600" cy="274637"/>
          </a:xfrm>
          <a:prstGeom prst="rect">
            <a:avLst/>
          </a:prstGeom>
        </p:spPr>
        <p:txBody>
          <a:bodyPr/>
          <a:lstStyle>
            <a:lvl1pPr algn="ctr">
              <a:defRPr sz="1000">
                <a:solidFill>
                  <a:schemeClr val="tx1"/>
                </a:solidFill>
                <a:latin typeface="Muli Light"/>
                <a:cs typeface="Muli Light"/>
              </a:defRPr>
            </a:lvl1pPr>
          </a:lstStyle>
          <a:p>
            <a:endParaRPr lang="en-US" dirty="0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780139" y="4686209"/>
            <a:ext cx="2133600" cy="274637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rgbClr val="FFFFFF"/>
                </a:solidFill>
                <a:latin typeface="Muli"/>
              </a:defRPr>
            </a:lvl1pPr>
          </a:lstStyle>
          <a:p>
            <a:fld id="{543F94D5-381C-B041-837D-11FDDB7301AD}" type="slidenum">
              <a:rPr lang="en-US" smtClean="0"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i="0" kern="1200">
          <a:solidFill>
            <a:schemeClr val="bg1"/>
          </a:solidFill>
          <a:latin typeface="Muli" panose="02000503040000020004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Muli Light" panose="02000503040000020004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Muli Light" panose="02000503040000020004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Muli Light" panose="02000503040000020004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Muli Light" panose="02000503040000020004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Muli Light" panose="02000503040000020004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 userDrawn="1"/>
        </p:nvGrpSpPr>
        <p:grpSpPr>
          <a:xfrm>
            <a:off x="-5190" y="4167985"/>
            <a:ext cx="974571" cy="974571"/>
            <a:chOff x="5491" y="4185101"/>
            <a:chExt cx="974571" cy="974571"/>
          </a:xfrm>
        </p:grpSpPr>
        <p:sp>
          <p:nvSpPr>
            <p:cNvPr id="19" name="Right Triangle 18"/>
            <p:cNvSpPr/>
            <p:nvPr/>
          </p:nvSpPr>
          <p:spPr>
            <a:xfrm>
              <a:off x="5491" y="4185101"/>
              <a:ext cx="974571" cy="974571"/>
            </a:xfrm>
            <a:prstGeom prst="rtTriangle">
              <a:avLst/>
            </a:prstGeom>
            <a:solidFill>
              <a:srgbClr val="053A6F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" name="Picture 19" descr="UST_L4_white.eps"/>
            <p:cNvPicPr>
              <a:picLocks noChangeAspect="1"/>
            </p:cNvPicPr>
            <p:nvPr/>
          </p:nvPicPr>
          <p:blipFill rotWithShape="1">
            <a:blip r:embed="rId10" cstate="screen"/>
            <a:srcRect r="76298"/>
            <a:stretch>
              <a:fillRect/>
            </a:stretch>
          </p:blipFill>
          <p:spPr>
            <a:xfrm>
              <a:off x="199585" y="4693906"/>
              <a:ext cx="224324" cy="302687"/>
            </a:xfrm>
            <a:prstGeom prst="rect">
              <a:avLst/>
            </a:prstGeom>
          </p:spPr>
        </p:pic>
      </p:grpSp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832418" y="478849"/>
            <a:ext cx="7854382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idx="1"/>
          </p:nvPr>
        </p:nvSpPr>
        <p:spPr>
          <a:xfrm>
            <a:off x="832418" y="1200150"/>
            <a:ext cx="7854382" cy="3078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686209"/>
            <a:ext cx="2895600" cy="274637"/>
          </a:xfrm>
          <a:prstGeom prst="rect">
            <a:avLst/>
          </a:prstGeom>
        </p:spPr>
        <p:txBody>
          <a:bodyPr/>
          <a:lstStyle>
            <a:lvl1pPr algn="ctr">
              <a:defRPr sz="1000">
                <a:solidFill>
                  <a:schemeClr val="tx1"/>
                </a:solidFill>
                <a:latin typeface="Muli Light"/>
                <a:cs typeface="Muli Light"/>
              </a:defRPr>
            </a:lvl1pPr>
          </a:lstStyle>
          <a:p>
            <a:endParaRPr lang="en-US" dirty="0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780139" y="4686209"/>
            <a:ext cx="2133600" cy="274637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tx1"/>
                </a:solidFill>
                <a:latin typeface="Muli"/>
              </a:defRPr>
            </a:lvl1pPr>
          </a:lstStyle>
          <a:p>
            <a:fld id="{543F94D5-381C-B041-837D-11FDDB7301AD}" type="slidenum">
              <a:rPr lang="en-US" smtClean="0"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i="0" kern="1200">
          <a:solidFill>
            <a:schemeClr val="tx1"/>
          </a:solidFill>
          <a:latin typeface="Muli" panose="02000503040000020004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Muli Light" panose="02000503040000020004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Muli Light" panose="02000503040000020004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Muli Light" panose="02000503040000020004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uli Light" panose="02000503040000020004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uli Light" panose="02000503040000020004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 flipV="1">
            <a:off x="0" y="0"/>
            <a:ext cx="9143999" cy="5143500"/>
          </a:xfrm>
          <a:prstGeom prst="rect">
            <a:avLst/>
          </a:prstGeom>
          <a:solidFill>
            <a:srgbClr val="003366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kern="1200" dirty="0">
              <a:latin typeface="Muli"/>
            </a:endParaRPr>
          </a:p>
        </p:txBody>
      </p:sp>
      <p:pic>
        <p:nvPicPr>
          <p:cNvPr id="4" name="图片 3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057" y="2070924"/>
            <a:ext cx="1649313" cy="435036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徽标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0270" y="3591467"/>
            <a:ext cx="1743460" cy="1173482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2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11.xml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1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11.xml"/><Relationship Id="rId2" Type="http://schemas.openxmlformats.org/officeDocument/2006/relationships/image" Target="../media/image15.png"/><Relationship Id="rId1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35" y="1984375"/>
            <a:ext cx="9142730" cy="1351915"/>
          </a:xfrm>
        </p:spPr>
        <p:txBody>
          <a:bodyPr/>
          <a:lstStyle/>
          <a:p>
            <a:pPr algn="ctr"/>
            <a:r>
              <a:rPr lang="en-US" sz="28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Output device simulation results</a:t>
            </a:r>
            <a:br>
              <a:rPr lang="en-US" sz="28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28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CHEN Xuanyan</a:t>
            </a:r>
            <a:b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Supervisor: GAN Zecheng</a:t>
            </a:r>
            <a:br>
              <a:rPr lang="en-US" sz="1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16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/>
          <p:nvPr/>
        </p:nvSpPr>
        <p:spPr>
          <a:xfrm flipV="1">
            <a:off x="0" y="4669971"/>
            <a:ext cx="9144000" cy="473529"/>
          </a:xfrm>
          <a:prstGeom prst="rect">
            <a:avLst/>
          </a:prstGeom>
          <a:solidFill>
            <a:srgbClr val="003366"/>
          </a:solidFill>
          <a:ln>
            <a:noFill/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 descr="文本&#10;&#10;描述已自动生成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868" y="4769745"/>
            <a:ext cx="1129777" cy="297999"/>
          </a:xfrm>
          <a:prstGeom prst="rect">
            <a:avLst/>
          </a:prstGeom>
        </p:spPr>
      </p:pic>
      <p:sp>
        <p:nvSpPr>
          <p:cNvPr id="5" name="Rectangle 7"/>
          <p:cNvSpPr/>
          <p:nvPr/>
        </p:nvSpPr>
        <p:spPr>
          <a:xfrm rot="10800000" flipV="1">
            <a:off x="0" y="0"/>
            <a:ext cx="9144000" cy="473529"/>
          </a:xfrm>
          <a:prstGeom prst="rect">
            <a:avLst/>
          </a:prstGeom>
          <a:solidFill>
            <a:srgbClr val="003366"/>
          </a:solidFill>
          <a:ln>
            <a:noFill/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b="1" dirty="0">
                <a:latin typeface="+mj-lt"/>
                <a:cs typeface="Times New Roman" panose="02020603050405020304" pitchFamily="18" charset="0"/>
              </a:rPr>
              <a:t>Output physical outcome</a:t>
            </a:r>
            <a:endParaRPr lang="en-US" altLang="zh-CN" b="1" dirty="0">
              <a:latin typeface="+mj-lt"/>
              <a:cs typeface="Times New Roman" panose="02020603050405020304" pitchFamily="18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588145"/>
            <a:ext cx="2606298" cy="392449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3707904" y="883375"/>
            <a:ext cx="3600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 r = </a:t>
            </a:r>
            <a:r>
              <a:rPr lang="en-US" altLang="zh-CN" dirty="0" err="1"/>
              <a:t>dfana.calcr</a:t>
            </a:r>
            <a:r>
              <a:rPr lang="en-US" altLang="zh-CN" dirty="0"/>
              <a:t>(sol, </a:t>
            </a:r>
            <a:r>
              <a:rPr lang="en-US" altLang="zh-CN" dirty="0" err="1"/>
              <a:t>mesh_option</a:t>
            </a:r>
            <a:r>
              <a:rPr lang="en-US" altLang="zh-CN" dirty="0"/>
              <a:t>)</a:t>
            </a:r>
            <a:endParaRPr lang="zh-CN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683568" y="2283718"/>
            <a:ext cx="2016224" cy="864096"/>
          </a:xfrm>
          <a:prstGeom prst="rect">
            <a:avLst/>
          </a:prstGeom>
          <a:noFill/>
          <a:ln w="19050">
            <a:solidFill>
              <a:srgbClr val="C55A1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表格 13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244475" y="194945"/>
          <a:ext cx="8453120" cy="41363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39110"/>
                <a:gridCol w="2595880"/>
                <a:gridCol w="2818130"/>
              </a:tblGrid>
              <a:tr h="232410">
                <a:tc>
                  <a:txBody>
                    <a:bodyPr/>
                    <a:lstStyle/>
                    <a:p>
                      <a:r>
                        <a:rPr lang="en-US" altLang="zh-CN" sz="1200" b="1" dirty="0"/>
                        <a:t>Current density</a:t>
                      </a:r>
                      <a:endParaRPr lang="zh-CN" altLang="en-US" sz="1200" b="1" dirty="0"/>
                    </a:p>
                  </a:txBody>
                  <a:tcPr marL="49281" marR="49281" marT="24640" marB="24640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flux </a:t>
                      </a:r>
                      <a:r>
                        <a:rPr lang="en-US" altLang="zh-CN" sz="1200" dirty="0"/>
                        <a:t>density</a:t>
                      </a:r>
                      <a:endParaRPr lang="en-US" altLang="zh-CN" sz="1200" dirty="0"/>
                    </a:p>
                  </a:txBody>
                  <a:tcPr marL="49281" marR="49281" marT="24640" marB="24640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Recombination</a:t>
                      </a:r>
                      <a:endParaRPr lang="zh-CN" altLang="en-US" sz="1200" dirty="0"/>
                    </a:p>
                  </a:txBody>
                  <a:tcPr marL="49281" marR="49281" marT="24640" marB="24640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415290"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Jn: electron density vs. x (row)</a:t>
                      </a:r>
                      <a:br>
                        <a:rPr lang="en-US" altLang="zh-CN" sz="1200" dirty="0"/>
                      </a:br>
                      <a:r>
                        <a:rPr lang="en-US" altLang="zh-CN" sz="1200" dirty="0"/>
                        <a:t>      electron density vs. t (column)</a:t>
                      </a:r>
                      <a:endParaRPr lang="zh-CN" altLang="en-US" sz="1200" dirty="0"/>
                    </a:p>
                  </a:txBody>
                  <a:tcPr marL="49281" marR="49281" marT="24640" marB="2464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sym typeface="+mn-ea"/>
                        </a:rPr>
                        <a:t>Jndrift: electron drift flux density</a:t>
                      </a:r>
                      <a:endParaRPr lang="en-US" altLang="zh-CN" sz="1200" dirty="0">
                        <a:sym typeface="+mn-ea"/>
                      </a:endParaRPr>
                    </a:p>
                    <a:p>
                      <a:r>
                        <a:rPr lang="en-US" altLang="zh-CN" sz="1200" dirty="0">
                          <a:sym typeface="+mn-ea"/>
                        </a:rPr>
                        <a:t>Jndiffu: electron diffusion flux density</a:t>
                      </a:r>
                      <a:endParaRPr lang="zh-CN" altLang="en-US" sz="1200" dirty="0"/>
                    </a:p>
                  </a:txBody>
                  <a:tcPr marL="49281" marR="49281" marT="24640" marB="2464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pt-BR" sz="1200" dirty="0"/>
                        <a:t>btb: </a:t>
                      </a:r>
                      <a:r>
                        <a:rPr lang="en-US" altLang="zh-CN" sz="1200" dirty="0"/>
                        <a:t>Band-to-band recombination</a:t>
                      </a:r>
                      <a:endParaRPr lang="en-US" altLang="zh-CN" sz="1200" dirty="0"/>
                    </a:p>
                  </a:txBody>
                  <a:tcPr marL="49281" marR="49281" marT="24640" marB="24640">
                    <a:noFill/>
                  </a:tcPr>
                </a:tc>
              </a:tr>
              <a:tr h="415290">
                <a:tc>
                  <a:txBody>
                    <a:bodyPr/>
                    <a:lstStyle/>
                    <a:p>
                      <a:r>
                        <a:rPr lang="en-US" altLang="zh-CN" sz="1200" dirty="0" err="1"/>
                        <a:t>Jp</a:t>
                      </a:r>
                      <a:r>
                        <a:rPr lang="en-US" altLang="zh-CN" sz="1200" dirty="0"/>
                        <a:t>: hole density vs. x (row)</a:t>
                      </a:r>
                      <a:br>
                        <a:rPr lang="en-US" altLang="zh-CN" sz="1200" dirty="0"/>
                      </a:br>
                      <a:r>
                        <a:rPr lang="en-US" altLang="zh-CN" sz="1200" dirty="0"/>
                        <a:t>      hole density vs. t (column)</a:t>
                      </a:r>
                      <a:endParaRPr lang="zh-CN" altLang="en-US" sz="1200" dirty="0"/>
                    </a:p>
                  </a:txBody>
                  <a:tcPr marL="49281" marR="49281" marT="24640" marB="2464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sym typeface="+mn-ea"/>
                        </a:rPr>
                        <a:t>Jpdrift: hole drift flux density</a:t>
                      </a:r>
                      <a:endParaRPr lang="en-US" altLang="zh-CN" sz="1200" dirty="0">
                        <a:sym typeface="+mn-ea"/>
                      </a:endParaRPr>
                    </a:p>
                    <a:p>
                      <a:r>
                        <a:rPr lang="en-US" altLang="zh-CN" sz="1200" dirty="0">
                          <a:sym typeface="+mn-ea"/>
                        </a:rPr>
                        <a:t>Jpdiffu: hole diffusion flux density</a:t>
                      </a:r>
                      <a:endParaRPr lang="zh-CN" altLang="en-US" sz="1200" dirty="0"/>
                    </a:p>
                  </a:txBody>
                  <a:tcPr marL="49281" marR="49281" marT="24640" marB="2464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fr-FR" sz="1200" dirty="0"/>
                        <a:t>srh</a:t>
                      </a:r>
                      <a:r>
                        <a:rPr lang="fr-FR" altLang="zh-CN" sz="1200" dirty="0"/>
                        <a:t>: </a:t>
                      </a:r>
                      <a:r>
                        <a:rPr lang="en-US" altLang="zh-CN" sz="1200" dirty="0"/>
                        <a:t>Shockley-Read-Hall recombination</a:t>
                      </a:r>
                      <a:endParaRPr lang="en-US" altLang="zh-CN" sz="1200" dirty="0"/>
                    </a:p>
                  </a:txBody>
                  <a:tcPr marL="49281" marR="49281" marT="24640" marB="24640">
                    <a:noFill/>
                  </a:tcPr>
                </a:tc>
              </a:tr>
              <a:tr h="415290">
                <a:tc>
                  <a:txBody>
                    <a:bodyPr/>
                    <a:lstStyle/>
                    <a:p>
                      <a:r>
                        <a:rPr lang="en-US" altLang="zh-CN" sz="1200" dirty="0" err="1"/>
                        <a:t>Jc</a:t>
                      </a:r>
                      <a:r>
                        <a:rPr lang="en-US" altLang="zh-CN" sz="1200" dirty="0"/>
                        <a:t>: cation density vs. x (row)</a:t>
                      </a:r>
                      <a:br>
                        <a:rPr lang="en-US" altLang="zh-CN" sz="1200" dirty="0"/>
                      </a:br>
                      <a:r>
                        <a:rPr lang="en-US" altLang="zh-CN" sz="1200" dirty="0"/>
                        <a:t>      cation density vs. t (column)</a:t>
                      </a:r>
                      <a:endParaRPr lang="zh-CN" altLang="en-US" sz="1200" dirty="0"/>
                    </a:p>
                  </a:txBody>
                  <a:tcPr marL="49281" marR="49281" marT="24640" marB="2464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sym typeface="+mn-ea"/>
                        </a:rPr>
                        <a:t>Jcdrift: cation drift flux density</a:t>
                      </a:r>
                      <a:endParaRPr lang="en-US" altLang="zh-CN" sz="1200" dirty="0">
                        <a:sym typeface="+mn-ea"/>
                      </a:endParaRPr>
                    </a:p>
                    <a:p>
                      <a:r>
                        <a:rPr lang="en-US" altLang="zh-CN" sz="1200" dirty="0">
                          <a:sym typeface="+mn-ea"/>
                        </a:rPr>
                        <a:t>Jcdiffu: cation diffusion flux density</a:t>
                      </a:r>
                      <a:endParaRPr lang="zh-CN" altLang="en-US" sz="1200" dirty="0"/>
                    </a:p>
                  </a:txBody>
                  <a:tcPr marL="49281" marR="49281" marT="24640" marB="2464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vsr: Surface recombination at interfaces</a:t>
                      </a:r>
                      <a:endParaRPr lang="en-US" altLang="zh-CN" sz="1200" dirty="0"/>
                    </a:p>
                  </a:txBody>
                  <a:tcPr marL="49281" marR="49281" marT="24640" marB="24640">
                    <a:noFill/>
                  </a:tcPr>
                </a:tc>
              </a:tr>
              <a:tr h="415290">
                <a:tc>
                  <a:txBody>
                    <a:bodyPr/>
                    <a:lstStyle/>
                    <a:p>
                      <a:r>
                        <a:rPr lang="en-US" altLang="zh-CN" sz="1200" dirty="0" err="1">
                          <a:sym typeface="+mn-ea"/>
                        </a:rPr>
                        <a:t>Ja</a:t>
                      </a:r>
                      <a:r>
                        <a:rPr lang="en-US" altLang="zh-CN" sz="1200" dirty="0">
                          <a:sym typeface="+mn-ea"/>
                        </a:rPr>
                        <a:t>: anion density vs. x (row)</a:t>
                      </a:r>
                      <a:br>
                        <a:rPr lang="en-US" altLang="zh-CN" sz="1200" dirty="0">
                          <a:sym typeface="+mn-ea"/>
                        </a:rPr>
                      </a:br>
                      <a:r>
                        <a:rPr lang="en-US" altLang="zh-CN" sz="1200" dirty="0">
                          <a:sym typeface="+mn-ea"/>
                        </a:rPr>
                        <a:t>      anion density vs. t (column)</a:t>
                      </a:r>
                      <a:endParaRPr lang="zh-CN" altLang="en-US" sz="1200" dirty="0"/>
                    </a:p>
                  </a:txBody>
                  <a:tcPr marL="49281" marR="49281" marT="24640" marB="2464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sym typeface="+mn-ea"/>
                        </a:rPr>
                        <a:t>Jadrift: anion drift flux density</a:t>
                      </a:r>
                      <a:endParaRPr lang="en-US" altLang="zh-CN" sz="1200" dirty="0">
                        <a:sym typeface="+mn-ea"/>
                      </a:endParaRPr>
                    </a:p>
                    <a:p>
                      <a:r>
                        <a:rPr lang="en-US" altLang="zh-CN" sz="1200" dirty="0">
                          <a:sym typeface="+mn-ea"/>
                        </a:rPr>
                        <a:t>Jadiffu: anion diffusion flux density</a:t>
                      </a:r>
                      <a:endParaRPr lang="zh-CN" altLang="en-US" sz="1200" dirty="0"/>
                    </a:p>
                  </a:txBody>
                  <a:tcPr marL="49281" marR="49281" marT="24640" marB="2464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tot: = btb + srh + vsr</a:t>
                      </a:r>
                      <a:endParaRPr lang="zh-CN" altLang="en-US" sz="1200" dirty="0"/>
                    </a:p>
                  </a:txBody>
                  <a:tcPr marL="49281" marR="49281" marT="24640" marB="24640">
                    <a:noFill/>
                  </a:tcPr>
                </a:tc>
              </a:tr>
              <a:tr h="232410"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Jdisp: displacement current</a:t>
                      </a:r>
                      <a:endParaRPr lang="en-US" altLang="zh-CN" sz="1200" dirty="0"/>
                    </a:p>
                  </a:txBody>
                  <a:tcPr marL="49281" marR="49281" marT="24640" marB="2464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sym typeface="+mn-ea"/>
                        </a:rPr>
                        <a:t>Jddisp: flux displacement current</a:t>
                      </a:r>
                      <a:endParaRPr lang="zh-CN" altLang="en-US" sz="1200" dirty="0"/>
                    </a:p>
                  </a:txBody>
                  <a:tcPr marL="49281" marR="49281" marT="24640" marB="24640"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200" b="1" dirty="0"/>
                    </a:p>
                  </a:txBody>
                  <a:tcPr marL="49281" marR="49281" marT="24640" marB="24640">
                    <a:noFill/>
                  </a:tcPr>
                </a:tc>
              </a:tr>
              <a:tr h="598170"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Jtot: = Jn + J</a:t>
                      </a:r>
                      <a:r>
                        <a:rPr lang="en-US" altLang="zh-CN" sz="1200" dirty="0"/>
                        <a:t>p + Jc + Ja + Jdisp</a:t>
                      </a:r>
                      <a:endParaRPr lang="en-US" altLang="zh-CN" sz="1200" dirty="0"/>
                    </a:p>
                  </a:txBody>
                  <a:tcPr marL="49281" marR="49281" marT="24640" marB="2464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sym typeface="+mn-ea"/>
                        </a:rPr>
                        <a:t>Jddtot: = Jndrift + </a:t>
                      </a:r>
                      <a:r>
                        <a:rPr lang="en-US" altLang="zh-CN" sz="1200" dirty="0">
                          <a:sym typeface="+mn-ea"/>
                        </a:rPr>
                        <a:t>Jndiffu</a:t>
                      </a:r>
                      <a:r>
                        <a:rPr lang="en-US" altLang="zh-CN" sz="1200" dirty="0">
                          <a:sym typeface="+mn-ea"/>
                        </a:rPr>
                        <a:t> + </a:t>
                      </a:r>
                      <a:r>
                        <a:rPr lang="en-US" altLang="zh-CN" sz="1200" dirty="0">
                          <a:sym typeface="+mn-ea"/>
                        </a:rPr>
                        <a:t>Jpdrift</a:t>
                      </a:r>
                      <a:r>
                        <a:rPr lang="en-US" altLang="zh-CN" sz="1200" dirty="0">
                          <a:sym typeface="+mn-ea"/>
                        </a:rPr>
                        <a:t> + </a:t>
                      </a:r>
                      <a:r>
                        <a:rPr lang="en-US" altLang="zh-CN" sz="1200" dirty="0">
                          <a:sym typeface="+mn-ea"/>
                        </a:rPr>
                        <a:t>Jpdiffu</a:t>
                      </a:r>
                      <a:r>
                        <a:rPr lang="en-US" altLang="zh-CN" sz="1200" dirty="0">
                          <a:sym typeface="+mn-ea"/>
                        </a:rPr>
                        <a:t> + </a:t>
                      </a:r>
                      <a:r>
                        <a:rPr lang="en-US" altLang="zh-CN" sz="1200" dirty="0">
                          <a:sym typeface="+mn-ea"/>
                        </a:rPr>
                        <a:t>Jcdrift</a:t>
                      </a:r>
                      <a:r>
                        <a:rPr lang="en-US" altLang="zh-CN" sz="1200" dirty="0">
                          <a:sym typeface="+mn-ea"/>
                        </a:rPr>
                        <a:t> + </a:t>
                      </a:r>
                      <a:r>
                        <a:rPr lang="en-US" altLang="zh-CN" sz="1200" dirty="0">
                          <a:sym typeface="+mn-ea"/>
                        </a:rPr>
                        <a:t>Jcdiffu + Jadrift +  Jadiffu + Jddisp</a:t>
                      </a:r>
                      <a:endParaRPr lang="zh-CN" altLang="en-US" sz="1200" dirty="0"/>
                    </a:p>
                  </a:txBody>
                  <a:tcPr marL="49281" marR="49281" marT="24640" marB="24640"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 marL="49281" marR="49281" marT="24640" marB="24640">
                    <a:noFill/>
                  </a:tcPr>
                </a:tc>
              </a:tr>
              <a:tr h="23241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Potential &amp; Energy</a:t>
                      </a:r>
                      <a:endParaRPr lang="zh-CN" altLang="en-US" sz="12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9281" marR="49281" marT="24640" marB="24640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Electrostatic potential &amp; E</a:t>
                      </a:r>
                      <a:r>
                        <a:rPr lang="en-US" altLang="zh-CN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lectric field</a:t>
                      </a:r>
                      <a:endParaRPr lang="en-US" altLang="zh-CN" sz="12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9281" marR="49281" marT="24640" marB="24640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zh-CN" altLang="en-US" sz="12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9281" marR="49281" marT="24640" marB="24640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250190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sym typeface="+mn-ea"/>
                        </a:rPr>
                        <a:t>EFn: electron quasi-Fermi levels</a:t>
                      </a:r>
                      <a:endParaRPr lang="zh-CN" altLang="en-US" sz="1200" dirty="0"/>
                    </a:p>
                  </a:txBody>
                  <a:tcPr marL="49281" marR="49281" marT="24640" marB="2464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Vion: Electrostatic potential due to ionic charge and anion and cation densities</a:t>
                      </a:r>
                      <a:endParaRPr lang="en-US" altLang="zh-CN" sz="1200" dirty="0"/>
                    </a:p>
                  </a:txBody>
                  <a:tcPr marL="49281" marR="49281" marT="24640" marB="24640"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 marL="49281" marR="49281" marT="24640" marB="24640">
                    <a:noFill/>
                  </a:tcPr>
                </a:tc>
              </a:tr>
              <a:tr h="232410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sym typeface="+mn-ea"/>
                        </a:rPr>
                        <a:t>EFp: hole quasi-Fermi levels</a:t>
                      </a:r>
                      <a:endParaRPr lang="zh-CN" altLang="en-US" sz="1200" dirty="0"/>
                    </a:p>
                  </a:txBody>
                  <a:tcPr marL="49281" marR="49281" marT="24640" marB="2464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Fion: Electric field due to the ionic charge</a:t>
                      </a:r>
                      <a:endParaRPr lang="en-US" altLang="zh-CN" sz="1200" dirty="0"/>
                    </a:p>
                  </a:txBody>
                  <a:tcPr marL="49281" marR="49281" marT="24640" marB="24640"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 marL="49281" marR="49281" marT="24640" marB="24640">
                    <a:noFill/>
                  </a:tcPr>
                </a:tc>
              </a:tr>
              <a:tr h="232410"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Ecb: conduction band</a:t>
                      </a:r>
                      <a:endParaRPr lang="en-US" altLang="zh-CN" sz="1200" dirty="0"/>
                    </a:p>
                  </a:txBody>
                  <a:tcPr marL="49281" marR="49281" marT="24640" marB="2464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rho: Volumetric charge density</a:t>
                      </a:r>
                      <a:endParaRPr lang="en-US" altLang="zh-CN" sz="1200" dirty="0"/>
                    </a:p>
                  </a:txBody>
                  <a:tcPr marL="49281" marR="49281" marT="24640" marB="24640"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 marL="49281" marR="49281" marT="24640" marB="24640">
                    <a:noFill/>
                  </a:tcPr>
                </a:tc>
              </a:tr>
              <a:tr h="232410"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Evb: valence band</a:t>
                      </a:r>
                      <a:endParaRPr lang="en-US" altLang="zh-CN" sz="1200" dirty="0"/>
                    </a:p>
                  </a:txBody>
                  <a:tcPr marL="49281" marR="49281" marT="24640" marB="24640"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 marL="49281" marR="49281" marT="24640" marB="24640"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 marL="49281" marR="49281" marT="24640" marB="24640">
                    <a:noFill/>
                  </a:tcPr>
                </a:tc>
              </a:tr>
              <a:tr h="232410"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 marL="49281" marR="49281" marT="24640" marB="24640"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200"/>
                    </a:p>
                  </a:txBody>
                  <a:tcPr marL="49281" marR="49281" marT="24640" marB="24640"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 marL="49281" marR="49281" marT="24640" marB="24640"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/>
          <p:nvPr/>
        </p:nvSpPr>
        <p:spPr>
          <a:xfrm flipV="1">
            <a:off x="0" y="4669971"/>
            <a:ext cx="9144000" cy="473529"/>
          </a:xfrm>
          <a:prstGeom prst="rect">
            <a:avLst/>
          </a:prstGeom>
          <a:solidFill>
            <a:srgbClr val="003366"/>
          </a:solidFill>
          <a:ln>
            <a:noFill/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 descr="文本&#10;&#10;描述已自动生成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868" y="4769745"/>
            <a:ext cx="1129777" cy="297999"/>
          </a:xfrm>
          <a:prstGeom prst="rect">
            <a:avLst/>
          </a:prstGeom>
        </p:spPr>
      </p:pic>
      <p:sp>
        <p:nvSpPr>
          <p:cNvPr id="5" name="Rectangle 7"/>
          <p:cNvSpPr/>
          <p:nvPr/>
        </p:nvSpPr>
        <p:spPr>
          <a:xfrm rot="10800000" flipV="1">
            <a:off x="0" y="0"/>
            <a:ext cx="9144000" cy="473529"/>
          </a:xfrm>
          <a:prstGeom prst="rect">
            <a:avLst/>
          </a:prstGeom>
          <a:solidFill>
            <a:srgbClr val="003366"/>
          </a:solidFill>
          <a:ln>
            <a:noFill/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b="1" dirty="0" err="1">
                <a:latin typeface="+mj-lt"/>
                <a:cs typeface="Times New Roman" panose="02020603050405020304" pitchFamily="18" charset="0"/>
              </a:rPr>
              <a:t>E</a:t>
            </a:r>
            <a:r>
              <a:rPr lang="en-US" altLang="zh-CN" b="1" baseline="-25000" dirty="0" err="1">
                <a:latin typeface="+mj-lt"/>
                <a:cs typeface="Times New Roman" panose="02020603050405020304" pitchFamily="18" charset="0"/>
              </a:rPr>
              <a:t>Fn</a:t>
            </a:r>
            <a:r>
              <a:rPr lang="en-US" altLang="zh-CN" b="1" dirty="0" err="1">
                <a:latin typeface="+mj-lt"/>
                <a:cs typeface="Times New Roman" panose="02020603050405020304" pitchFamily="18" charset="0"/>
              </a:rPr>
              <a:t> &amp; E</a:t>
            </a:r>
            <a:r>
              <a:rPr lang="en-US" altLang="zh-CN" b="1" baseline="-25000" dirty="0" err="1">
                <a:latin typeface="+mj-lt"/>
                <a:cs typeface="Times New Roman" panose="02020603050405020304" pitchFamily="18" charset="0"/>
              </a:rPr>
              <a:t>Fp</a:t>
            </a:r>
            <a:endParaRPr lang="en-US" altLang="zh-CN" b="1" baseline="-25000" dirty="0" err="1">
              <a:latin typeface="+mj-lt"/>
              <a:cs typeface="Times New Roman" panose="020206030504050203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750" y="915670"/>
            <a:ext cx="7948930" cy="277304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868035" y="3868420"/>
            <a:ext cx="2978785" cy="27559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ko-KR" sz="1200" i="1"/>
              <a:t>J Comput Electron</a:t>
            </a:r>
            <a:r>
              <a:rPr lang="en-US" altLang="ko-KR" sz="1200" b="1"/>
              <a:t>21</a:t>
            </a:r>
            <a:r>
              <a:rPr lang="en-US" altLang="ko-KR" sz="1200"/>
              <a:t>, 960–991 (2022)</a:t>
            </a:r>
            <a:endParaRPr lang="en-US" altLang="ko-KR" sz="12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/>
          <p:nvPr/>
        </p:nvSpPr>
        <p:spPr>
          <a:xfrm flipV="1">
            <a:off x="0" y="4669971"/>
            <a:ext cx="9144000" cy="473529"/>
          </a:xfrm>
          <a:prstGeom prst="rect">
            <a:avLst/>
          </a:prstGeom>
          <a:solidFill>
            <a:srgbClr val="003366"/>
          </a:solidFill>
          <a:ln>
            <a:noFill/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 descr="文本&#10;&#10;描述已自动生成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868" y="4769745"/>
            <a:ext cx="1129777" cy="297999"/>
          </a:xfrm>
          <a:prstGeom prst="rect">
            <a:avLst/>
          </a:prstGeom>
        </p:spPr>
      </p:pic>
      <p:sp>
        <p:nvSpPr>
          <p:cNvPr id="5" name="Rectangle 7"/>
          <p:cNvSpPr/>
          <p:nvPr/>
        </p:nvSpPr>
        <p:spPr>
          <a:xfrm rot="10800000" flipV="1">
            <a:off x="0" y="0"/>
            <a:ext cx="9144000" cy="473529"/>
          </a:xfrm>
          <a:prstGeom prst="rect">
            <a:avLst/>
          </a:prstGeom>
          <a:solidFill>
            <a:srgbClr val="003366"/>
          </a:solidFill>
          <a:ln>
            <a:noFill/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b="1" dirty="0" err="1">
                <a:latin typeface="+mj-lt"/>
                <a:cs typeface="Times New Roman" panose="02020603050405020304" pitchFamily="18" charset="0"/>
              </a:rPr>
              <a:t>dfplot</a:t>
            </a:r>
            <a:endParaRPr lang="en-US" altLang="zh-CN" b="1" dirty="0">
              <a:latin typeface="+mj-lt"/>
              <a:cs typeface="Times New Roman" panose="02020603050405020304" pitchFamily="18" charset="0"/>
            </a:endParaRPr>
          </a:p>
        </p:txBody>
      </p:sp>
      <p:graphicFrame>
        <p:nvGraphicFramePr>
          <p:cNvPr id="14" name="表格 13"/>
          <p:cNvGraphicFramePr>
            <a:graphicFrameLocks noGrp="1"/>
          </p:cNvGraphicFramePr>
          <p:nvPr/>
        </p:nvGraphicFramePr>
        <p:xfrm>
          <a:off x="323528" y="483518"/>
          <a:ext cx="8251983" cy="37082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50661"/>
                <a:gridCol w="2750661"/>
                <a:gridCol w="2750661"/>
              </a:tblGrid>
              <a:tr h="285249">
                <a:tc>
                  <a:txBody>
                    <a:bodyPr/>
                    <a:lstStyle/>
                    <a:p>
                      <a:r>
                        <a:rPr lang="en-US" altLang="zh-CN" sz="1200" b="1" dirty="0"/>
                        <a:t>Currents</a:t>
                      </a:r>
                      <a:endParaRPr lang="zh-CN" altLang="en-US" sz="1200" b="1" dirty="0"/>
                    </a:p>
                  </a:txBody>
                  <a:tcPr marL="49281" marR="49281" marT="24640" marB="24640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Charge &amp; Fields</a:t>
                      </a:r>
                      <a:endParaRPr lang="zh-CN" altLang="en-US" sz="1200" dirty="0"/>
                    </a:p>
                  </a:txBody>
                  <a:tcPr marL="49281" marR="49281" marT="24640" marB="24640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Carriers &amp; Recombination</a:t>
                      </a:r>
                      <a:endParaRPr lang="zh-CN" altLang="en-US" sz="1200" dirty="0"/>
                    </a:p>
                  </a:txBody>
                  <a:tcPr marL="49281" marR="49281" marT="24640" marB="24640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285249"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JT: Current vs. t</a:t>
                      </a:r>
                      <a:endParaRPr lang="zh-CN" altLang="en-US" sz="1200" dirty="0"/>
                    </a:p>
                  </a:txBody>
                  <a:tcPr marL="49281" marR="49281" marT="24640" marB="2464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RHOX: Charge density vs. x</a:t>
                      </a:r>
                      <a:endParaRPr lang="zh-CN" altLang="en-US" sz="1200" dirty="0"/>
                    </a:p>
                  </a:txBody>
                  <a:tcPr marL="49281" marR="49281" marT="24640" marB="2464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-BR" altLang="zh-CN" sz="1200" dirty="0"/>
                        <a:t>NPX: n/p density vs. x</a:t>
                      </a:r>
                      <a:endParaRPr lang="zh-CN" altLang="en-US" sz="1200" dirty="0"/>
                    </a:p>
                  </a:txBody>
                  <a:tcPr marL="49281" marR="49281" marT="24640" marB="24640">
                    <a:noFill/>
                  </a:tcPr>
                </a:tc>
              </a:tr>
              <a:tr h="285249">
                <a:tc>
                  <a:txBody>
                    <a:bodyPr/>
                    <a:lstStyle/>
                    <a:p>
                      <a:r>
                        <a:rPr lang="fr-FR" altLang="zh-CN" sz="1200" dirty="0"/>
                        <a:t>JX: Total current vs. x</a:t>
                      </a:r>
                      <a:endParaRPr lang="zh-CN" altLang="en-US" sz="1200" dirty="0"/>
                    </a:p>
                  </a:txBody>
                  <a:tcPr marL="49281" marR="49281" marT="24640" marB="2464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l-GR" altLang="zh-CN" sz="1200" dirty="0"/>
                        <a:t>Δ</a:t>
                      </a:r>
                      <a:r>
                        <a:rPr lang="en-US" altLang="zh-CN" sz="1200" dirty="0"/>
                        <a:t>RHOX: </a:t>
                      </a:r>
                      <a:r>
                        <a:rPr lang="el-GR" altLang="zh-CN" sz="1200" dirty="0"/>
                        <a:t>Δ</a:t>
                      </a:r>
                      <a:r>
                        <a:rPr lang="en-US" altLang="zh-CN" sz="1200" dirty="0"/>
                        <a:t>Charge density</a:t>
                      </a:r>
                      <a:endParaRPr lang="zh-CN" altLang="en-US" sz="1200" dirty="0"/>
                    </a:p>
                  </a:txBody>
                  <a:tcPr marL="49281" marR="49281" marT="24640" marB="2464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altLang="zh-CN" sz="1200" dirty="0"/>
                        <a:t>ACX: Anion/Cation vs. x</a:t>
                      </a:r>
                      <a:endParaRPr lang="zh-CN" altLang="en-US" sz="1200" dirty="0"/>
                    </a:p>
                  </a:txBody>
                  <a:tcPr marL="49281" marR="49281" marT="24640" marB="24640">
                    <a:noFill/>
                  </a:tcPr>
                </a:tc>
              </a:tr>
              <a:tr h="285249"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JV: J-V curve (legacy)</a:t>
                      </a:r>
                      <a:endParaRPr lang="zh-CN" altLang="en-US" sz="1200" dirty="0"/>
                    </a:p>
                  </a:txBody>
                  <a:tcPr marL="49281" marR="49281" marT="24640" marB="2464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SIGMAT: </a:t>
                      </a:r>
                      <a:r>
                        <a:rPr lang="el-GR" altLang="zh-CN" sz="1200" dirty="0"/>
                        <a:t>σ(</a:t>
                      </a:r>
                      <a:r>
                        <a:rPr lang="en-US" altLang="zh-CN" sz="1200" dirty="0"/>
                        <a:t>t) integrated</a:t>
                      </a:r>
                      <a:endParaRPr lang="zh-CN" altLang="en-US" sz="1200" dirty="0"/>
                    </a:p>
                  </a:txBody>
                  <a:tcPr marL="49281" marR="49281" marT="24640" marB="2464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RX: Recombination rates vs. x</a:t>
                      </a:r>
                      <a:endParaRPr lang="zh-CN" altLang="en-US" sz="1200" dirty="0"/>
                    </a:p>
                  </a:txBody>
                  <a:tcPr marL="49281" marR="49281" marT="24640" marB="24640">
                    <a:noFill/>
                  </a:tcPr>
                </a:tc>
              </a:tr>
              <a:tr h="285249"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JTOTVAPP: </a:t>
                      </a:r>
                      <a:r>
                        <a:rPr lang="en-US" altLang="zh-CN" sz="1200" dirty="0" err="1"/>
                        <a:t>Jtot</a:t>
                      </a:r>
                      <a:r>
                        <a:rPr lang="en-US" altLang="zh-CN" sz="1200" dirty="0"/>
                        <a:t> vs. </a:t>
                      </a:r>
                      <a:r>
                        <a:rPr lang="en-US" altLang="zh-CN" sz="1200" dirty="0" err="1"/>
                        <a:t>Vapp</a:t>
                      </a:r>
                      <a:endParaRPr lang="zh-CN" altLang="en-US" sz="1200" dirty="0"/>
                    </a:p>
                  </a:txBody>
                  <a:tcPr marL="49281" marR="49281" marT="24640" marB="2464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altLang="zh-CN" sz="1200" dirty="0"/>
                        <a:t>QT: Q(t) in [X1,X2]</a:t>
                      </a:r>
                      <a:endParaRPr lang="zh-CN" altLang="en-US" sz="1200" dirty="0"/>
                    </a:p>
                  </a:txBody>
                  <a:tcPr marL="49281" marR="49281" marT="24640" marB="2464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JRECVAPP: Recomb. vs. </a:t>
                      </a:r>
                      <a:r>
                        <a:rPr lang="en-US" altLang="zh-CN" sz="1200" dirty="0" err="1"/>
                        <a:t>Vapp</a:t>
                      </a:r>
                      <a:endParaRPr lang="zh-CN" altLang="en-US" sz="1200" dirty="0"/>
                    </a:p>
                  </a:txBody>
                  <a:tcPr marL="49281" marR="49281" marT="24640" marB="24640">
                    <a:noFill/>
                  </a:tcPr>
                </a:tc>
              </a:tr>
              <a:tr h="285249"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LOGJVAPP: Log J vs. </a:t>
                      </a:r>
                      <a:r>
                        <a:rPr lang="en-US" altLang="zh-CN" sz="1200" dirty="0" err="1"/>
                        <a:t>Vapp</a:t>
                      </a:r>
                      <a:endParaRPr lang="zh-CN" altLang="en-US" sz="1200" dirty="0"/>
                    </a:p>
                  </a:txBody>
                  <a:tcPr marL="49281" marR="49281" marT="24640" marB="2464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QVAPP: Q vs. </a:t>
                      </a:r>
                      <a:r>
                        <a:rPr lang="en-US" altLang="zh-CN" sz="1200" dirty="0" err="1"/>
                        <a:t>Vapp</a:t>
                      </a:r>
                      <a:endParaRPr lang="zh-CN" altLang="en-US" sz="1200" dirty="0"/>
                    </a:p>
                  </a:txBody>
                  <a:tcPr marL="49281" marR="49281" marT="24640" marB="2464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altLang="zh-CN" sz="1200" dirty="0"/>
                        <a:t>PLT: Radiative recomb. vs. t</a:t>
                      </a:r>
                      <a:endParaRPr lang="zh-CN" altLang="en-US" sz="1200" dirty="0"/>
                    </a:p>
                  </a:txBody>
                  <a:tcPr marL="49281" marR="49281" marT="24640" marB="24640">
                    <a:noFill/>
                  </a:tcPr>
                </a:tc>
              </a:tr>
              <a:tr h="285249">
                <a:tc>
                  <a:txBody>
                    <a:bodyPr/>
                    <a:lstStyle/>
                    <a:p>
                      <a:r>
                        <a:rPr lang="nn-NO" altLang="zh-CN" sz="1200" dirty="0"/>
                        <a:t>JDDX: J_drift/diff vs. x</a:t>
                      </a:r>
                      <a:endParaRPr lang="zh-CN" altLang="en-US" sz="1200" dirty="0"/>
                    </a:p>
                  </a:txBody>
                  <a:tcPr marL="49281" marR="49281" marT="24640" marB="2464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FIONT: </a:t>
                      </a:r>
                      <a:r>
                        <a:rPr lang="en-US" altLang="zh-CN" sz="1200" dirty="0" err="1"/>
                        <a:t>E_ion</a:t>
                      </a:r>
                      <a:r>
                        <a:rPr lang="en-US" altLang="zh-CN" sz="1200" dirty="0"/>
                        <a:t>(t)</a:t>
                      </a:r>
                      <a:endParaRPr lang="zh-CN" altLang="en-US" sz="1200" dirty="0"/>
                    </a:p>
                  </a:txBody>
                  <a:tcPr marL="49281" marR="49281" marT="24640" marB="24640"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 marL="49281" marR="49281" marT="24640" marB="24640">
                    <a:noFill/>
                  </a:tcPr>
                </a:tc>
              </a:tr>
              <a:tr h="285249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Potential &amp; Energy</a:t>
                      </a:r>
                      <a:endParaRPr lang="zh-CN" altLang="en-US" sz="12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9281" marR="49281" marT="24640" marB="24640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Generation &amp; Mesh</a:t>
                      </a:r>
                      <a:endParaRPr lang="zh-CN" altLang="en-US" sz="12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9281" marR="49281" marT="24640" marB="24640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Integrated Views</a:t>
                      </a:r>
                      <a:endParaRPr lang="zh-CN" altLang="en-US" sz="12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9281" marR="49281" marT="24640" marB="24640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285249"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VX: </a:t>
                      </a:r>
                      <a:r>
                        <a:rPr lang="el-GR" altLang="zh-CN" sz="1200" dirty="0"/>
                        <a:t>ϕ </a:t>
                      </a:r>
                      <a:r>
                        <a:rPr lang="en-US" altLang="zh-CN" sz="1200" dirty="0"/>
                        <a:t>vs. x</a:t>
                      </a:r>
                      <a:endParaRPr lang="zh-CN" altLang="en-US" sz="1200" dirty="0"/>
                    </a:p>
                  </a:txBody>
                  <a:tcPr marL="49281" marR="49281" marT="24640" marB="2464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GX: Generation rate vs. x</a:t>
                      </a:r>
                      <a:endParaRPr lang="zh-CN" altLang="en-US" sz="1200" dirty="0"/>
                    </a:p>
                  </a:txBody>
                  <a:tcPr marL="49281" marR="49281" marT="24640" marB="2464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RHOXFXVX: </a:t>
                      </a:r>
                      <a:r>
                        <a:rPr lang="el-GR" altLang="zh-CN" sz="1200" dirty="0"/>
                        <a:t>ρ/</a:t>
                      </a:r>
                      <a:r>
                        <a:rPr lang="en-US" altLang="zh-CN" sz="1200" dirty="0"/>
                        <a:t>E/</a:t>
                      </a:r>
                      <a:r>
                        <a:rPr lang="el-GR" altLang="zh-CN" sz="1200" dirty="0"/>
                        <a:t>ϕ </a:t>
                      </a:r>
                      <a:r>
                        <a:rPr lang="en-US" altLang="zh-CN" sz="1200" dirty="0"/>
                        <a:t>vs. x</a:t>
                      </a:r>
                      <a:endParaRPr lang="zh-CN" altLang="en-US" sz="1200" dirty="0"/>
                    </a:p>
                  </a:txBody>
                  <a:tcPr marL="49281" marR="49281" marT="24640" marB="24640">
                    <a:noFill/>
                  </a:tcPr>
                </a:tc>
              </a:tr>
              <a:tr h="285249">
                <a:tc>
                  <a:txBody>
                    <a:bodyPr/>
                    <a:lstStyle/>
                    <a:p>
                      <a:r>
                        <a:rPr lang="sv-SE" altLang="zh-CN" sz="1200" dirty="0"/>
                        <a:t>VAPPT: Vapp(t) vs. t</a:t>
                      </a:r>
                      <a:endParaRPr lang="zh-CN" altLang="en-US" sz="1200" dirty="0"/>
                    </a:p>
                  </a:txBody>
                  <a:tcPr marL="49281" marR="49281" marT="24640" marB="2464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altLang="zh-CN" sz="1200" dirty="0"/>
                        <a:t>GXT: G(x,t) heatmap</a:t>
                      </a:r>
                      <a:endParaRPr lang="zh-CN" altLang="en-US" sz="1200" dirty="0"/>
                    </a:p>
                  </a:txBody>
                  <a:tcPr marL="49281" marR="49281" marT="24640" marB="2464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ELXNPXACX: </a:t>
                      </a:r>
                      <a:r>
                        <a:rPr lang="en-US" altLang="zh-CN" sz="1200" dirty="0" err="1"/>
                        <a:t>E_levels</a:t>
                      </a:r>
                      <a:r>
                        <a:rPr lang="en-US" altLang="zh-CN" sz="1200" dirty="0"/>
                        <a:t>/np/ac</a:t>
                      </a:r>
                      <a:endParaRPr lang="zh-CN" altLang="en-US" sz="1200" dirty="0"/>
                    </a:p>
                  </a:txBody>
                  <a:tcPr marL="49281" marR="49281" marT="24640" marB="24640">
                    <a:noFill/>
                  </a:tcPr>
                </a:tc>
              </a:tr>
              <a:tr h="285249"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VOCT: </a:t>
                      </a:r>
                      <a:r>
                        <a:rPr lang="en-US" altLang="zh-CN" sz="1200" dirty="0" err="1"/>
                        <a:t>Voc</a:t>
                      </a:r>
                      <a:r>
                        <a:rPr lang="en-US" altLang="zh-CN" sz="1200" dirty="0"/>
                        <a:t>(t) vs. t</a:t>
                      </a:r>
                      <a:endParaRPr lang="zh-CN" altLang="en-US" sz="1200" dirty="0"/>
                    </a:p>
                  </a:txBody>
                  <a:tcPr marL="49281" marR="49281" marT="24640" marB="2464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XMESH: Mesh visualization</a:t>
                      </a:r>
                      <a:endParaRPr lang="zh-CN" altLang="en-US" sz="1200" dirty="0"/>
                    </a:p>
                  </a:txBody>
                  <a:tcPr marL="49281" marR="49281" marT="24640" marB="2464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VXACX: </a:t>
                      </a:r>
                      <a:r>
                        <a:rPr lang="el-GR" altLang="zh-CN" sz="1200" dirty="0"/>
                        <a:t>ϕ + </a:t>
                      </a:r>
                      <a:r>
                        <a:rPr lang="en-US" altLang="zh-CN" sz="1200" dirty="0"/>
                        <a:t>Anion/Cation</a:t>
                      </a:r>
                      <a:endParaRPr lang="zh-CN" altLang="en-US" sz="1200" dirty="0"/>
                    </a:p>
                  </a:txBody>
                  <a:tcPr marL="49281" marR="49281" marT="24640" marB="24640">
                    <a:noFill/>
                  </a:tcPr>
                </a:tc>
              </a:tr>
              <a:tr h="285249"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ELX: Energy levels vs. x</a:t>
                      </a:r>
                      <a:endParaRPr lang="zh-CN" altLang="en-US" sz="1200" dirty="0"/>
                    </a:p>
                  </a:txBody>
                  <a:tcPr marL="49281" marR="49281" marT="24640" marB="2464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FT: E-field vs. t</a:t>
                      </a:r>
                      <a:endParaRPr lang="zh-CN" altLang="en-US" sz="1200" dirty="0"/>
                    </a:p>
                  </a:txBody>
                  <a:tcPr marL="49281" marR="49281" marT="24640" marB="2464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VIONXACX: </a:t>
                      </a:r>
                      <a:r>
                        <a:rPr lang="el-GR" altLang="zh-CN" sz="1200" dirty="0"/>
                        <a:t>ϕ_</a:t>
                      </a:r>
                      <a:r>
                        <a:rPr lang="en-US" altLang="zh-CN" sz="1200" dirty="0"/>
                        <a:t>ion + Anion/Cation</a:t>
                      </a:r>
                      <a:endParaRPr lang="zh-CN" altLang="en-US" sz="1200" dirty="0"/>
                    </a:p>
                  </a:txBody>
                  <a:tcPr marL="49281" marR="49281" marT="24640" marB="24640">
                    <a:noFill/>
                  </a:tcPr>
                </a:tc>
              </a:tr>
              <a:tr h="285249"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ELXNPX: </a:t>
                      </a:r>
                      <a:r>
                        <a:rPr lang="en-US" altLang="zh-CN" sz="1200" dirty="0" err="1"/>
                        <a:t>E_levels</a:t>
                      </a:r>
                      <a:r>
                        <a:rPr lang="en-US" altLang="zh-CN" sz="1200" dirty="0"/>
                        <a:t> + np(x)</a:t>
                      </a:r>
                      <a:endParaRPr lang="zh-CN" altLang="en-US" sz="1200" dirty="0"/>
                    </a:p>
                  </a:txBody>
                  <a:tcPr marL="49281" marR="49281" marT="24640" marB="24640"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200"/>
                    </a:p>
                  </a:txBody>
                  <a:tcPr marL="49281" marR="49281" marT="24640" marB="24640"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 marL="49281" marR="49281" marT="24640" marB="24640">
                    <a:noFill/>
                  </a:tcPr>
                </a:tc>
              </a:tr>
            </a:tbl>
          </a:graphicData>
        </a:graphic>
      </p:graphicFrame>
      <p:sp>
        <p:nvSpPr>
          <p:cNvPr id="16" name="文本框 15"/>
          <p:cNvSpPr txBox="1"/>
          <p:nvPr/>
        </p:nvSpPr>
        <p:spPr>
          <a:xfrm>
            <a:off x="7164288" y="4059818"/>
            <a:ext cx="1800200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100" dirty="0">
                <a:highlight>
                  <a:srgbClr val="C0C0C0"/>
                </a:highlight>
              </a:rPr>
              <a:t>vs. x = spatial distribution</a:t>
            </a:r>
            <a:endParaRPr lang="en-US" altLang="zh-CN" sz="1100" dirty="0">
              <a:highlight>
                <a:srgbClr val="C0C0C0"/>
              </a:highlight>
            </a:endParaRPr>
          </a:p>
          <a:p>
            <a:r>
              <a:rPr lang="en-US" altLang="zh-CN" sz="1100" dirty="0">
                <a:highlight>
                  <a:srgbClr val="C0C0C0"/>
                </a:highlight>
              </a:rPr>
              <a:t>vs. t = temporal evolution</a:t>
            </a:r>
            <a:endParaRPr lang="en-US" altLang="zh-CN" sz="1100" dirty="0">
              <a:highlight>
                <a:srgbClr val="C0C0C0"/>
              </a:highlight>
            </a:endParaRPr>
          </a:p>
          <a:p>
            <a:r>
              <a:rPr lang="en-US" altLang="zh-CN" sz="1100" dirty="0" err="1">
                <a:highlight>
                  <a:srgbClr val="C0C0C0"/>
                </a:highlight>
              </a:rPr>
              <a:t>Vapp</a:t>
            </a:r>
            <a:r>
              <a:rPr lang="en-US" altLang="zh-CN" sz="1100" dirty="0">
                <a:highlight>
                  <a:srgbClr val="C0C0C0"/>
                </a:highlight>
              </a:rPr>
              <a:t> = applied voltage</a:t>
            </a:r>
            <a:endParaRPr lang="zh-CN" altLang="en-US" sz="1100" dirty="0">
              <a:highlight>
                <a:srgbClr val="C0C0C0"/>
              </a:highlight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TABLE_ENDDRAG_ORIGIN_RECT" val="665*340"/>
  <p:tag name="TABLE_ENDDRAG_RECT" val="19*15*665*340"/>
</p:tagLst>
</file>

<file path=ppt/tags/tag2.xml><?xml version="1.0" encoding="utf-8"?>
<p:tagLst xmlns:p="http://schemas.openxmlformats.org/presentationml/2006/main">
  <p:tag name="KSO_WPP_MARK_KEY" val="db32ccbe-b38f-4f36-a24a-aaf2cb4ac87b"/>
  <p:tag name="COMMONDATA" val="eyJoZGlkIjoiODg2MmM1ZmQzZTY1OTQ0YWIwMDU4ZTRhNGQ1NWM3YjgifQ=="/>
</p:tagLst>
</file>

<file path=ppt/theme/theme1.xml><?xml version="1.0" encoding="utf-8"?>
<a:theme xmlns:a="http://schemas.openxmlformats.org/drawingml/2006/main" name="Cover and End Slide Master">
  <a:themeElements>
    <a:clrScheme name="Custom 4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3DA9D5"/>
      </a:accent1>
      <a:accent2>
        <a:srgbClr val="3DA9D5"/>
      </a:accent2>
      <a:accent3>
        <a:srgbClr val="3DA9D5"/>
      </a:accent3>
      <a:accent4>
        <a:srgbClr val="3DA9D5"/>
      </a:accent4>
      <a:accent5>
        <a:srgbClr val="3DA9D5"/>
      </a:accent5>
      <a:accent6>
        <a:srgbClr val="3DA9D5"/>
      </a:accent6>
      <a:hlink>
        <a:srgbClr val="000000"/>
      </a:hlink>
      <a:folHlink>
        <a:srgbClr val="00000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英文字体">
      <a:majorFont>
        <a:latin typeface="Calibri Light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7">
      <a:majorFont>
        <a:latin typeface="Arial"/>
        <a:ea typeface="等线 Light"/>
        <a:cs typeface=""/>
      </a:majorFont>
      <a:minorFont>
        <a:latin typeface="Arial"/>
        <a:ea typeface="等线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4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7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5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6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2234</Words>
  <Application>WPS 演示</Application>
  <PresentationFormat>全屏显示(16:9)</PresentationFormat>
  <Paragraphs>148</Paragraphs>
  <Slides>5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8</vt:i4>
      </vt:variant>
      <vt:variant>
        <vt:lpstr>幻灯片标题</vt:lpstr>
      </vt:variant>
      <vt:variant>
        <vt:i4>5</vt:i4>
      </vt:variant>
    </vt:vector>
  </HeadingPairs>
  <TitlesOfParts>
    <vt:vector size="29" baseType="lpstr">
      <vt:lpstr>Arial</vt:lpstr>
      <vt:lpstr>宋体</vt:lpstr>
      <vt:lpstr>Wingdings</vt:lpstr>
      <vt:lpstr>Muli</vt:lpstr>
      <vt:lpstr>Segoe Print</vt:lpstr>
      <vt:lpstr>Muli Light</vt:lpstr>
      <vt:lpstr>Muli Bold</vt:lpstr>
      <vt:lpstr>Muli</vt:lpstr>
      <vt:lpstr>NumberOnly</vt:lpstr>
      <vt:lpstr>Muli Light</vt:lpstr>
      <vt:lpstr>Times New Roman</vt:lpstr>
      <vt:lpstr>微软雅黑</vt:lpstr>
      <vt:lpstr>Arial Unicode MS</vt:lpstr>
      <vt:lpstr>Malgun Gothic</vt:lpstr>
      <vt:lpstr>等线 Light</vt:lpstr>
      <vt:lpstr>等线</vt:lpstr>
      <vt:lpstr>Cover and End Slide Master</vt:lpstr>
      <vt:lpstr>Custom Design</vt:lpstr>
      <vt:lpstr>1_Custom Design</vt:lpstr>
      <vt:lpstr>3_Custom Design</vt:lpstr>
      <vt:lpstr>4_Custom Design</vt:lpstr>
      <vt:lpstr>7_Custom Design</vt:lpstr>
      <vt:lpstr>5_Custom Design</vt:lpstr>
      <vt:lpstr>6_Custom Design</vt:lpstr>
      <vt:lpstr>Output device simulation results</vt:lpstr>
      <vt:lpstr>PowerPoint 演示文稿</vt:lpstr>
      <vt:lpstr>PowerPoint 演示文稿</vt:lpstr>
      <vt:lpstr>PowerPoint 演示文稿</vt:lpstr>
      <vt:lpstr>PowerPoint 演示文稿</vt:lpstr>
    </vt:vector>
  </TitlesOfParts>
  <Company>Microsoft Corporation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googleslidesppt.com;allppt.com</dc:creator>
  <cp:lastModifiedBy>陈宣言</cp:lastModifiedBy>
  <cp:revision>344</cp:revision>
  <dcterms:created xsi:type="dcterms:W3CDTF">2022-09-12T08:52:00Z</dcterms:created>
  <dcterms:modified xsi:type="dcterms:W3CDTF">2025-03-24T06:36:39Z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2052-12.1.0.20305</vt:lpwstr>
  </property>
  <property fmtid="{D5CDD505-2E9C-101B-9397-08002B2CF9AE}" pid="3" name="ICV">
    <vt:lpwstr>05F378C9B49C4B01B21807628F7AAC62</vt:lpwstr>
  </property>
</Properties>
</file>